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6" r:id="rId2"/>
    <p:sldId id="349" r:id="rId3"/>
    <p:sldId id="479" r:id="rId4"/>
    <p:sldId id="478" r:id="rId5"/>
    <p:sldId id="567" r:id="rId6"/>
    <p:sldId id="312" r:id="rId7"/>
    <p:sldId id="341" r:id="rId8"/>
    <p:sldId id="342" r:id="rId9"/>
    <p:sldId id="343" r:id="rId10"/>
    <p:sldId id="311" r:id="rId11"/>
    <p:sldId id="339" r:id="rId12"/>
    <p:sldId id="310" r:id="rId13"/>
    <p:sldId id="276" r:id="rId14"/>
    <p:sldId id="301" r:id="rId15"/>
    <p:sldId id="302" r:id="rId16"/>
    <p:sldId id="279" r:id="rId17"/>
    <p:sldId id="281" r:id="rId18"/>
    <p:sldId id="282" r:id="rId19"/>
    <p:sldId id="283" r:id="rId20"/>
    <p:sldId id="284" r:id="rId21"/>
    <p:sldId id="293" r:id="rId22"/>
    <p:sldId id="306" r:id="rId23"/>
    <p:sldId id="285" r:id="rId24"/>
    <p:sldId id="303" r:id="rId25"/>
    <p:sldId id="30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115" autoAdjust="0"/>
    <p:restoredTop sz="94660"/>
  </p:normalViewPr>
  <p:slideViewPr>
    <p:cSldViewPr snapToGrid="0">
      <p:cViewPr varScale="1">
        <p:scale>
          <a:sx n="93" d="100"/>
          <a:sy n="93" d="100"/>
        </p:scale>
        <p:origin x="242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B601B-CA87-4C17-87F3-BB95561C8C2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976A1-90DF-412F-8850-EF6426469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836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96CD9-ED59-4E48-85C0-3529846E01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85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21011-7729-40D5-8FA0-8625F317B2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96BA9-B023-4A8A-9AA1-F725187C0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40AA7D-AA27-4FBB-90C3-B5033781E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067B3-8C87-4E2A-9867-CEB71799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A2BF-85EE-4DAF-8D82-62B11399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42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B34C-748D-47E0-90D4-F134669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BA5F3-2B4A-499A-89A4-8A13E14D8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F2F96-085D-4C9F-A223-734879214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F9016-A188-43CD-8091-8F4532F7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17977-671E-4A15-88D7-A0F208CEF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53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739736-E633-4BA9-A737-06DE113D2F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4FA5D-84A2-4E70-ACBA-7FD573276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29AC-EBBC-463F-BA82-55093950A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A72A3-2615-40A0-BBBF-50B282B6C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8CC65-088C-4907-AEEE-CF59E10FE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53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Cent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 cap="all" spc="267" baseline="0">
                <a:solidFill>
                  <a:schemeClr val="bg1"/>
                </a:solidFill>
                <a:latin typeface="Palatino Linotype"/>
                <a:cs typeface="Palatino Linotype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3886202"/>
            <a:ext cx="8534400" cy="729343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Palatino Linotype"/>
                <a:cs typeface="Palatino Linotype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07015-6804-1644-B1A9-E562224640AE}" type="datetime1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0E020-FD70-774F-88AD-BC4F91F264A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4818063"/>
            <a:ext cx="8534400" cy="747712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2667" b="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10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8D49-FFAF-459F-AF55-E1CF8710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C4A4-71C2-4593-A7D4-11DA640FF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DB37-4414-474C-B691-C9C0F3804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14C27-022A-4FDF-B72A-14F5EA77B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48220-F403-48F0-A11A-30356EAE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9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B817-13C8-4998-BB18-C792365A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C0629-E223-44A1-884C-DB8B24539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671C5-8D80-4807-A903-0AA98E268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C6EA6-DD17-4AAA-A192-78C8DD6C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978CE-BBE1-4A10-9D73-83267C96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23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7AD2-F4DE-49FE-AEDB-BFA3083C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AB593-AB24-402F-847A-64F903C703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7BCD5-0746-4838-BCAA-BA4662AE5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978DF-D913-47CC-98DB-A834738E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65B99-97D2-4306-8EC0-02205EC09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CA2DB-C99D-4A8C-87C6-D75E2CE1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8DD6-1637-47EF-8A20-DE51526CD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6FD9-B713-474D-9E3F-710ECA62B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90453-ABAE-4B2F-A837-65BBFFAF5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599D0B-3269-413E-9A96-4D2F5ADE4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6B6CD-CA33-443F-8BB0-334C79547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534DF-B91C-42F0-AEBD-492C9138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D350BE-9DF8-4E33-8473-83929EBCC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02B0B2-1129-4D7A-BF11-DFAE9CF5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62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41B7-B5AF-4461-A8D6-596102AD2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4CB85-17C0-4E28-9071-518D8E684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8B944-C4AF-44B8-8CD6-525C64D5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80197-5109-48E7-AA29-6A1C9BB77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3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7F466C-2A80-4235-A957-9B03F3F8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480AD-2782-40D9-9576-AECA4969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933D9-67E7-42D6-8263-78B8408E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48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65554-5502-4249-9F18-1BE369B0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FA481-2E46-4FCB-A599-E9B01DD9B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DC719-F82C-4822-9FBD-66B6F2CFA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66E62-89FE-4665-AD5A-AD0C306D4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F8BE14-80E5-49AD-8CD2-47AC19CA2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6E3DE-95B8-4E02-954F-A7CA32962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0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407F0-A0DB-456E-97E2-72857CC5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18C848-38D9-4A02-A7F4-41A68B397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C6E74-C77F-4D3E-8E2B-1E3B1312DB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90E53-34CB-460F-A9DD-29F4BD1E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57968-4D1F-477B-B6B4-5DD9ED724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85349-068E-4260-A918-6BED14B7A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1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E4CF9-5C61-4E78-902B-6A11D6F9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B61B8-9680-482A-B7BD-84CFCF375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23048-3760-4BD0-99BF-B1B31DDDD3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2C771-F34E-4107-97A3-AB75F55EA2AF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4E79D-D56F-4B45-811D-F3820E5682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8BB49-5941-498C-BD20-A542FBF44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5350E-D461-4F25-907D-D3EA562B00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18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2o.ai/products/h2o-automl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automl.github.io/auto-sklearn/maste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forbes.com/sites/janakirammsv/2020/03/02/key-takeaways-from-the-gartner-magic-quadrant-for-ai-developer-services/?sh=7edb9451e3e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80229"/>
            <a:ext cx="10363200" cy="1470025"/>
          </a:xfrm>
        </p:spPr>
        <p:txBody>
          <a:bodyPr>
            <a:noAutofit/>
          </a:bodyPr>
          <a:lstStyle/>
          <a:p>
            <a:pPr algn="ctr"/>
            <a:r>
              <a:rPr lang="en-US" sz="2667" b="1" cap="none" dirty="0"/>
              <a:t>Big Data</a:t>
            </a:r>
            <a:br>
              <a:rPr lang="en-US" sz="2667" b="1" cap="none" dirty="0"/>
            </a:br>
            <a:r>
              <a:rPr lang="en-US" sz="2667" b="1" cap="none" dirty="0"/>
              <a:t>Week 12 Unsupervised learning and Text Mining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741028"/>
            <a:ext cx="8534400" cy="705121"/>
          </a:xfrm>
        </p:spPr>
        <p:txBody>
          <a:bodyPr>
            <a:normAutofit/>
          </a:bodyPr>
          <a:lstStyle/>
          <a:p>
            <a:r>
              <a:rPr lang="en-US" sz="1333" dirty="0"/>
              <a:t>Professor Arturo Castellanos, PhD</a:t>
            </a:r>
          </a:p>
          <a:p>
            <a:r>
              <a:rPr lang="en-US" sz="1333" dirty="0"/>
              <a:t>Assistant Professor – William &amp; Mary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828800" y="5747165"/>
            <a:ext cx="8534400" cy="1018177"/>
          </a:xfrm>
        </p:spPr>
        <p:txBody>
          <a:bodyPr>
            <a:normAutofit/>
          </a:bodyPr>
          <a:lstStyle/>
          <a:p>
            <a:r>
              <a:rPr lang="en-US" sz="2133" b="1" i="0" dirty="0"/>
              <a:t>Big Data - MSBA</a:t>
            </a:r>
            <a:endParaRPr lang="en-US" sz="2133" dirty="0"/>
          </a:p>
        </p:txBody>
      </p:sp>
    </p:spTree>
    <p:extLst>
      <p:ext uri="{BB962C8B-B14F-4D97-AF65-F5344CB8AC3E}">
        <p14:creationId xmlns:p14="http://schemas.microsoft.com/office/powerpoint/2010/main" val="1158120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10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4582830" y="1707200"/>
            <a:ext cx="487747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1.	Select inputs.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2.	Select k cluster centers.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3.	Assign cases to closest center.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4.	Update cluster centers.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5.	Re-assign cases.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6.	Repeat steps 4 and 5</a:t>
            </a: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	until convergence.</a:t>
            </a:r>
          </a:p>
        </p:txBody>
      </p:sp>
      <p:pic>
        <p:nvPicPr>
          <p:cNvPr id="6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CAD7D221-0FED-4A54-8372-3673734CB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5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Measuring distance between two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45" y="1446471"/>
            <a:ext cx="5182754" cy="3965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1201" y="2020456"/>
            <a:ext cx="3371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distance measures: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Distance between data points (measured by the </a:t>
            </a:r>
            <a:r>
              <a:rPr lang="en-US" dirty="0" err="1"/>
              <a:t>euclidean</a:t>
            </a:r>
            <a:r>
              <a:rPr lang="en-US" dirty="0"/>
              <a:t> distance of normalized scores for numerical variables).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Distance between clusters</a:t>
            </a:r>
          </a:p>
          <a:p>
            <a:pPr marL="800100" lvl="1" indent="-342900">
              <a:buAutoNum type="arabicPeriod"/>
            </a:pPr>
            <a:r>
              <a:rPr lang="en-US" dirty="0"/>
              <a:t>Min</a:t>
            </a:r>
          </a:p>
          <a:p>
            <a:pPr marL="800100" lvl="1" indent="-342900">
              <a:buAutoNum type="arabicPeriod"/>
            </a:pPr>
            <a:r>
              <a:rPr lang="en-US" dirty="0"/>
              <a:t>Max</a:t>
            </a:r>
          </a:p>
          <a:p>
            <a:pPr marL="800100" lvl="1" indent="-342900">
              <a:buAutoNum type="arabicPeriod"/>
            </a:pPr>
            <a:r>
              <a:rPr lang="en-US" dirty="0"/>
              <a:t>Centroid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81821" y="5442139"/>
            <a:ext cx="8532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Chapter 15 (Textbook: </a:t>
            </a:r>
            <a:r>
              <a:rPr lang="en-US" sz="1100" dirty="0" err="1"/>
              <a:t>Schmueli</a:t>
            </a:r>
            <a:r>
              <a:rPr lang="en-US" sz="1100" dirty="0"/>
              <a:t>, Bruce, and Patel 2016 ‘Data Mining for Business Analytics’)</a:t>
            </a:r>
          </a:p>
        </p:txBody>
      </p:sp>
      <p:pic>
        <p:nvPicPr>
          <p:cNvPr id="9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8745B6C6-4308-42A9-AE32-6E1C27740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21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321" y="1101841"/>
            <a:ext cx="4903073" cy="4051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00161" y="1307524"/>
            <a:ext cx="10390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Interactive demo:</a:t>
            </a:r>
          </a:p>
          <a:p>
            <a:r>
              <a:rPr lang="en-US" sz="1350" dirty="0">
                <a:hlinkClick r:id="rId3"/>
              </a:rPr>
              <a:t>Link</a:t>
            </a:r>
            <a:endParaRPr lang="en-US" sz="1350" dirty="0"/>
          </a:p>
        </p:txBody>
      </p:sp>
      <p:pic>
        <p:nvPicPr>
          <p:cNvPr id="7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57533C22-9CC7-4F18-8418-B8861828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301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1678" y="1417638"/>
            <a:ext cx="1036864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Is the process of discovering and extracting meaningful patterns and relationships from text collections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Pattern discovery: topics, themes, and concepts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  <a:cs typeface="Arial" panose="020B0604020202020204" pitchFamily="34" charset="0"/>
              </a:rPr>
              <a:t>Predictive modeling: you can use these concepts, themes, and concepts to predict an outcome (e.g., spam/not spam, review is good or bad, sentiment is positive or negative).</a:t>
            </a: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F8801BCB-140E-4240-A64E-1882ABF1F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442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F67C0D0-681C-40CC-9980-FC45852423DE}" type="slidenum">
              <a:rPr lang="en-US" smtClean="0">
                <a:solidFill>
                  <a:prstClr val="white"/>
                </a:solidFill>
              </a:rPr>
              <a:pPr defTabSz="457200"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666" y="1151197"/>
            <a:ext cx="5800725" cy="3686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09358" y="5003321"/>
            <a:ext cx="21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KdNuggets</a:t>
            </a:r>
            <a:endParaRPr lang="en-US" sz="1200" dirty="0"/>
          </a:p>
        </p:txBody>
      </p:sp>
      <p:pic>
        <p:nvPicPr>
          <p:cNvPr id="6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F8909708-22C9-46F2-AF6A-8C650F5C9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74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F67C0D0-681C-40CC-9980-FC45852423DE}" type="slidenum">
              <a:rPr lang="en-US" smtClean="0">
                <a:solidFill>
                  <a:prstClr val="white"/>
                </a:solidFill>
              </a:rPr>
              <a:pPr defTabSz="457200"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11" y="651785"/>
            <a:ext cx="6435778" cy="47149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7215" y="5361802"/>
            <a:ext cx="2113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/>
              <a:t>KdNuggets</a:t>
            </a:r>
            <a:endParaRPr lang="en-US" sz="1200" dirty="0"/>
          </a:p>
        </p:txBody>
      </p:sp>
      <p:pic>
        <p:nvPicPr>
          <p:cNvPr id="7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2CD79321-41A9-4C21-A7D5-2CB4ED857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89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Data Source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9" y="1812472"/>
            <a:ext cx="108258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Single Text File</a:t>
            </a:r>
            <a:endParaRPr lang="en-US" sz="2800" dirty="0">
              <a:latin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Each record contains a different “instance”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Folders containing multiple text files of a particular type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Loads multiple folders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RSS Feeds and URL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b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Documents (.doc, .pdf, .xml)</a:t>
            </a: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FA4E9A83-9536-4CC8-8A31-937545421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Normalization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079" y="1417638"/>
            <a:ext cx="108258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Case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Make all lower case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Clean up transcription and typing errors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Do </a:t>
            </a:r>
            <a:r>
              <a:rPr lang="en-US" sz="2000" dirty="0" err="1">
                <a:latin typeface="Calibri" panose="020F0502020204030204" pitchFamily="34" charset="0"/>
              </a:rPr>
              <a:t>n’t</a:t>
            </a:r>
            <a:r>
              <a:rPr lang="en-US" sz="2000" dirty="0">
                <a:latin typeface="Calibri" panose="020F0502020204030204" pitchFamily="34" charset="0"/>
              </a:rPr>
              <a:t>, </a:t>
            </a:r>
            <a:r>
              <a:rPr lang="en-US" sz="2000" dirty="0" err="1">
                <a:latin typeface="Calibri" panose="020F0502020204030204" pitchFamily="34" charset="0"/>
              </a:rPr>
              <a:t>movei</a:t>
            </a:r>
            <a:r>
              <a:rPr lang="en-US" sz="2000" dirty="0">
                <a:latin typeface="Calibri" panose="020F0502020204030204" pitchFamily="34" charset="0"/>
              </a:rPr>
              <a:t>, etc.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Correct misspelled words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alibri" panose="020F0502020204030204" pitchFamily="34" charset="0"/>
              </a:rPr>
              <a:t>Phonetically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Use fuzzy matching algorithms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400" u="sng" dirty="0">
                <a:latin typeface="Calibri" panose="020F0502020204030204" pitchFamily="34" charset="0"/>
              </a:rPr>
              <a:t>Dictionaries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000" dirty="0">
                <a:latin typeface="Calibri" panose="020F0502020204030204" pitchFamily="34" charset="0"/>
              </a:rPr>
              <a:t>Use POS and context to make good guess</a:t>
            </a: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40E22FEF-0301-413A-8BCB-9D50632D5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46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9" y="1812472"/>
            <a:ext cx="108258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Convert streams of characters into “words”</a:t>
            </a:r>
            <a:endParaRPr lang="en-US" sz="2400" dirty="0">
              <a:latin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Main clues: white space.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Words can contain special characters, such as these: . , ‘ – etc.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Examples:        Dr.         O’Malley       555-1212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b="1" dirty="0">
              <a:latin typeface="Calibri" panose="020F050202020403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646714" y="4520033"/>
            <a:ext cx="4898572" cy="1061357"/>
            <a:chOff x="4212771" y="5176157"/>
            <a:chExt cx="4898572" cy="1061357"/>
          </a:xfrm>
        </p:grpSpPr>
        <p:sp>
          <p:nvSpPr>
            <p:cNvPr id="4" name="Rounded Rectangle 3"/>
            <p:cNvSpPr/>
            <p:nvPr/>
          </p:nvSpPr>
          <p:spPr>
            <a:xfrm>
              <a:off x="4212771" y="5176157"/>
              <a:ext cx="4898572" cy="106135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331890" y="5285405"/>
              <a:ext cx="477945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800" dirty="0">
                  <a:solidFill>
                    <a:srgbClr val="00B050"/>
                  </a:solidFill>
                  <a:latin typeface="Calibri" panose="020F0502020204030204" pitchFamily="34" charset="0"/>
                </a:rPr>
                <a:t>I</a:t>
              </a:r>
              <a:r>
                <a:rPr lang="en-US" sz="4800" dirty="0">
                  <a:latin typeface="Calibri" panose="020F0502020204030204" pitchFamily="34" charset="0"/>
                </a:rPr>
                <a:t> </a:t>
              </a:r>
              <a:r>
                <a:rPr lang="en-US" sz="4800" dirty="0">
                  <a:solidFill>
                    <a:srgbClr val="FF0000"/>
                  </a:solidFill>
                  <a:latin typeface="Calibri" panose="020F0502020204030204" pitchFamily="34" charset="0"/>
                </a:rPr>
                <a:t>love </a:t>
              </a:r>
              <a:r>
                <a:rPr lang="en-US" sz="4800" dirty="0">
                  <a:solidFill>
                    <a:srgbClr val="92D050"/>
                  </a:solidFill>
                  <a:latin typeface="Calibri" panose="020F0502020204030204" pitchFamily="34" charset="0"/>
                </a:rPr>
                <a:t>Text</a:t>
              </a:r>
              <a:r>
                <a:rPr lang="en-US" sz="4800" dirty="0">
                  <a:latin typeface="Calibri" panose="020F0502020204030204" pitchFamily="34" charset="0"/>
                </a:rPr>
                <a:t> </a:t>
              </a:r>
              <a:r>
                <a:rPr lang="en-US" sz="4800" dirty="0">
                  <a:solidFill>
                    <a:srgbClr val="0070C0"/>
                  </a:solidFill>
                  <a:latin typeface="Calibri" panose="020F0502020204030204" pitchFamily="34" charset="0"/>
                </a:rPr>
                <a:t>Mining!</a:t>
              </a:r>
              <a:endParaRPr lang="en-US" sz="4800" dirty="0">
                <a:solidFill>
                  <a:srgbClr val="0070C0"/>
                </a:solidFill>
              </a:endParaRPr>
            </a:p>
          </p:txBody>
        </p:sp>
      </p:grpSp>
      <p:pic>
        <p:nvPicPr>
          <p:cNvPr id="8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394C6D09-EB20-40CD-A7D6-1E47A65A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667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079" y="1539756"/>
            <a:ext cx="10825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b="1" dirty="0">
                <a:latin typeface="Calibri" panose="020F0502020204030204" pitchFamily="34" charset="0"/>
              </a:rPr>
              <a:t>Unifies Variations of the same idea generally by reducing words to their most basic element.</a:t>
            </a:r>
            <a:endParaRPr lang="en-US" sz="2400" dirty="0">
              <a:latin typeface="Calibri" panose="020F0502020204030204" pitchFamily="34" charset="0"/>
            </a:endParaRP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0394" y="3312088"/>
            <a:ext cx="52093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Big, Bigger, Biggest -&gt; “Big”</a:t>
            </a:r>
          </a:p>
          <a:p>
            <a:pPr algn="ctr"/>
            <a:r>
              <a:rPr lang="en-US" sz="2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Apply, Applications, reapplied -&gt; “apply”</a:t>
            </a:r>
          </a:p>
        </p:txBody>
      </p:sp>
      <p:pic>
        <p:nvPicPr>
          <p:cNvPr id="6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7FD9F328-57E4-401E-9A14-E87ADEED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654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2438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91425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Supervised learning: Prediction</a:t>
            </a:r>
            <a:endParaRPr dirty="0"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2438400" y="16764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spcBef>
                <a:spcPts val="0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Goal: Predict numerical target (outcome) variable </a:t>
            </a:r>
            <a:endParaRPr sz="2400" dirty="0"/>
          </a:p>
          <a:p>
            <a:pPr>
              <a:spcBef>
                <a:spcPts val="575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Examples: sales, revenue, performance</a:t>
            </a:r>
            <a:endParaRPr sz="2400" dirty="0"/>
          </a:p>
          <a:p>
            <a:pPr>
              <a:spcBef>
                <a:spcPts val="575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As in classification:</a:t>
            </a:r>
            <a:endParaRPr sz="2400" dirty="0"/>
          </a:p>
          <a:p>
            <a:pPr>
              <a:spcBef>
                <a:spcPts val="575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Each row is a case (customer, tax return, applicant)</a:t>
            </a:r>
            <a:endParaRPr sz="2400" dirty="0"/>
          </a:p>
          <a:p>
            <a:pPr>
              <a:spcBef>
                <a:spcPts val="575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Each column is a variable</a:t>
            </a:r>
            <a:endParaRPr sz="2400" dirty="0"/>
          </a:p>
          <a:p>
            <a:pPr>
              <a:spcBef>
                <a:spcPts val="575"/>
              </a:spcBef>
              <a:buSzPts val="2210"/>
            </a:pPr>
            <a:r>
              <a:rPr lang="en-US" sz="2400" dirty="0">
                <a:latin typeface="Libre Franklin"/>
                <a:ea typeface="Libre Franklin"/>
                <a:cs typeface="Libre Franklin"/>
                <a:sym typeface="Libre Franklin"/>
              </a:rPr>
              <a:t>Taken together, classification and prediction constitute “predictive analytics”</a:t>
            </a:r>
            <a:endParaRPr sz="2400" dirty="0"/>
          </a:p>
          <a:p>
            <a:pPr marL="273050" indent="-273050">
              <a:spcBef>
                <a:spcPts val="575"/>
              </a:spcBef>
              <a:buSzPts val="2210"/>
              <a:buNone/>
            </a:pPr>
            <a:endParaRPr sz="2400" dirty="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B5EE4E18-343C-4730-99BB-A6A0B839E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643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9" y="1812472"/>
            <a:ext cx="108258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Common words that </a:t>
            </a:r>
            <a:r>
              <a:rPr lang="en-US" sz="2800" b="1" dirty="0">
                <a:latin typeface="Calibri" panose="020F0502020204030204" pitchFamily="34" charset="0"/>
              </a:rPr>
              <a:t>add little or</a:t>
            </a:r>
            <a:r>
              <a:rPr lang="en-US" sz="2800" dirty="0">
                <a:latin typeface="Calibri" panose="020F0502020204030204" pitchFamily="34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</a:rPr>
              <a:t>no value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b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Taking them out</a:t>
            </a:r>
            <a:r>
              <a:rPr lang="en-US" sz="2800" b="1" dirty="0">
                <a:latin typeface="Calibri" panose="020F0502020204030204" pitchFamily="34" charset="0"/>
              </a:rPr>
              <a:t> reduces dimensionality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800" b="1" dirty="0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6571" y="3793781"/>
            <a:ext cx="11560629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Examples: a, an, and, as, at, be, but, by, for, if, in, into, is, it, no, not, of, on, or, such, that, the, their, then, there, these, they, this, to, was, will,  with.</a:t>
            </a:r>
          </a:p>
        </p:txBody>
      </p:sp>
      <p:pic>
        <p:nvPicPr>
          <p:cNvPr id="6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1DBAC90D-1A75-480E-A777-F7B75583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5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Multi-Word Features: N-grams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2129" y="1812472"/>
            <a:ext cx="108258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N-Grams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Combinations of characters or words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“N” means how many characters or words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2-grams: “vice president”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3-grams: “central intelligence agency”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800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" panose="020F0502020204030204" pitchFamily="34" charset="0"/>
              </a:rPr>
              <a:t>Allows gaps between words</a:t>
            </a:r>
          </a:p>
        </p:txBody>
      </p:sp>
    </p:spTree>
    <p:extLst>
      <p:ext uri="{BB962C8B-B14F-4D97-AF65-F5344CB8AC3E}">
        <p14:creationId xmlns:p14="http://schemas.microsoft.com/office/powerpoint/2010/main" val="3880194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  <a:p>
            <a:r>
              <a:rPr lang="en-US" dirty="0"/>
              <a:t>Creating topic vectors (unsupervised) –LDA analysis</a:t>
            </a:r>
          </a:p>
          <a:p>
            <a:r>
              <a:rPr lang="en-US" dirty="0"/>
              <a:t>Pre-trained models (BERT, </a:t>
            </a:r>
            <a:r>
              <a:rPr lang="en-US" dirty="0" err="1"/>
              <a:t>ELMo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F67C0D0-681C-40CC-9980-FC45852423DE}" type="slidenum">
              <a:rPr lang="en-US" smtClean="0">
                <a:solidFill>
                  <a:prstClr val="white"/>
                </a:solidFill>
              </a:rPr>
              <a:pPr defTabSz="457200"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347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Mining Features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558" y="1547777"/>
            <a:ext cx="108258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Keywords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Keyword Flags:</a:t>
            </a:r>
            <a:r>
              <a:rPr lang="en-US" sz="2400" b="1" dirty="0">
                <a:latin typeface="Calibri" panose="020F0502020204030204" pitchFamily="34" charset="0"/>
              </a:rPr>
              <a:t> Bag of Words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TF (</a:t>
            </a:r>
            <a:r>
              <a:rPr lang="en-US" sz="2400" b="1" dirty="0">
                <a:latin typeface="Calibri" panose="020F0502020204030204" pitchFamily="34" charset="0"/>
              </a:rPr>
              <a:t>Term Frequency</a:t>
            </a:r>
            <a:r>
              <a:rPr lang="en-US" sz="2400" dirty="0">
                <a:latin typeface="Calibri" panose="020F0502020204030204" pitchFamily="34" charset="0"/>
              </a:rPr>
              <a:t>) Count of keywords in field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Binned Counts </a:t>
            </a:r>
            <a:r>
              <a:rPr lang="en-US" sz="2400" dirty="0">
                <a:latin typeface="Calibri" panose="020F0502020204030204" pitchFamily="34" charset="0"/>
              </a:rPr>
              <a:t>(doesn’t exist, exists once, exists more than once)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IDF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IDF: </a:t>
            </a:r>
            <a:r>
              <a:rPr lang="en-US" sz="2400" b="1" dirty="0">
                <a:latin typeface="Calibri" panose="020F0502020204030204" pitchFamily="34" charset="0"/>
              </a:rPr>
              <a:t>Inverse Document Frequency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</a:rPr>
              <a:t>=log(1+Number of Docs/Number of Docs with Term)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400" b="1" dirty="0">
              <a:latin typeface="Calibri" panose="020F05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Multiple-word phrases: n-grams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>
                <a:latin typeface="Calibri" panose="020F0502020204030204" pitchFamily="34" charset="0"/>
              </a:rPr>
              <a:t>Reduced dimensionality features: </a:t>
            </a:r>
            <a:r>
              <a:rPr lang="en-US" sz="2400" b="1" dirty="0">
                <a:latin typeface="Calibri" panose="020F0502020204030204" pitchFamily="34" charset="0"/>
              </a:rPr>
              <a:t>PCA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b="1" dirty="0">
                <a:latin typeface="Calibri" panose="020F0502020204030204" pitchFamily="34" charset="0"/>
              </a:rPr>
              <a:t>Word embeddings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400" b="1" dirty="0">
              <a:latin typeface="Calibri" panose="020F0502020204030204" pitchFamily="34" charset="0"/>
            </a:endParaRP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2C839487-1000-4BB3-978C-8423C0BB9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467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F67C0D0-681C-40CC-9980-FC45852423DE}" type="slidenum">
              <a:rPr lang="en-US" smtClean="0">
                <a:solidFill>
                  <a:prstClr val="white"/>
                </a:solidFill>
              </a:rPr>
              <a:pPr defTabSz="457200"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122" name="Picture 2" descr="Image result for word embedding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74" y="1417638"/>
            <a:ext cx="8174636" cy="286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91915" y="4636294"/>
            <a:ext cx="10737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Word2vec and Glove word </a:t>
            </a:r>
            <a:r>
              <a:rPr lang="en-US" dirty="0" err="1"/>
              <a:t>embeddings</a:t>
            </a:r>
            <a:r>
              <a:rPr lang="en-US" dirty="0"/>
              <a:t> are context independent- these models output just one vector (embedding) for each word, </a:t>
            </a:r>
            <a:r>
              <a:rPr lang="en-US" i="1" dirty="0"/>
              <a:t>combining all the different senses of the word into one vector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4389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31" y="2367757"/>
            <a:ext cx="10972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Text mining demo – Python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Yelp Reviews classifier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/>
            <a:fld id="{5F67C0D0-681C-40CC-9980-FC45852423DE}" type="slidenum">
              <a:rPr lang="en-US" smtClean="0">
                <a:solidFill>
                  <a:prstClr val="white"/>
                </a:solidFill>
              </a:rPr>
              <a:pPr defTabSz="457200"/>
              <a:t>25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33C38A28-D716-4556-BE39-EAB8F79B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564" y="5638801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88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213617-B08C-6D48-A04F-B6AB28E68C4D}"/>
              </a:ext>
            </a:extLst>
          </p:cNvPr>
          <p:cNvSpPr txBox="1"/>
          <p:nvPr/>
        </p:nvSpPr>
        <p:spPr>
          <a:xfrm>
            <a:off x="2727702" y="185980"/>
            <a:ext cx="733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  <a:r>
              <a:rPr kumimoji="0" lang="es-ES_tradn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</a:t>
            </a:r>
            <a:r>
              <a:rPr kumimoji="0" lang="es-ES_tradn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es-ES_tradn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</a:t>
            </a:r>
            <a:r>
              <a:rPr kumimoji="0" lang="es-ES_tradnl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s-ES_tradnl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A086A5-C52C-D248-A55A-EC645034891D}"/>
              </a:ext>
            </a:extLst>
          </p:cNvPr>
          <p:cNvSpPr txBox="1"/>
          <p:nvPr/>
        </p:nvSpPr>
        <p:spPr>
          <a:xfrm>
            <a:off x="1774879" y="929898"/>
            <a:ext cx="8670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Problem</a:t>
            </a:r>
            <a:r>
              <a:rPr kumimoji="0" lang="es-ES_trad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family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models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work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better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data?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Solution</a:t>
            </a:r>
            <a:r>
              <a:rPr kumimoji="0" lang="es-ES_trad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building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+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parameter</a:t>
            </a:r>
            <a:r>
              <a:rPr kumimoji="0" lang="es-ES_trad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optimization</a:t>
            </a:r>
            <a:endParaRPr kumimoji="0" lang="es-ES_tradnl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H2O.ai is the Open Source Leader in AI and ML">
            <a:extLst>
              <a:ext uri="{FF2B5EF4-FFF2-40B4-BE49-F238E27FC236}">
                <a16:creationId xmlns:a16="http://schemas.microsoft.com/office/drawing/2014/main" id="{8728F533-C4E3-1547-B8E2-CCDAE26CF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763" y="2837561"/>
            <a:ext cx="2363813" cy="23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ikit-learn - Wikipedia, la enciclopedia libre">
            <a:extLst>
              <a:ext uri="{FF2B5EF4-FFF2-40B4-BE49-F238E27FC236}">
                <a16:creationId xmlns:a16="http://schemas.microsoft.com/office/drawing/2014/main" id="{D4DFC1DB-14AB-754D-BF30-025DA973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64" y="2834899"/>
            <a:ext cx="4396353" cy="236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00405F60-0214-4934-B6A7-C84EFDB5E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1116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C2E0E-DDB5-2348-9378-0F604CA6B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AutoML</a:t>
            </a:r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ED6FCF-5E87-534F-A7D1-6948BF26B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606" y="1478581"/>
            <a:ext cx="8326787" cy="39008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9F0725-E617-E046-8F6D-B66AB4A1F5CD}"/>
              </a:ext>
            </a:extLst>
          </p:cNvPr>
          <p:cNvSpPr txBox="1"/>
          <p:nvPr/>
        </p:nvSpPr>
        <p:spPr>
          <a:xfrm>
            <a:off x="1937288" y="5563892"/>
            <a:ext cx="59513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: </a:t>
            </a: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https://www.h2o.ai/products/h2o-automl/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https://automl.github.io/auto-sklearn/master/</a:t>
            </a:r>
            <a:endParaRPr kumimoji="0" lang="es-ES_tradn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995C48BF-1ED8-4150-9DD4-C0FC0B7B0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00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83B6BAEB-C10C-42B9-A577-D9A7B7DD9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6D8D04-0D6D-4A76-A701-49C604260BEB}"/>
              </a:ext>
            </a:extLst>
          </p:cNvPr>
          <p:cNvSpPr txBox="1"/>
          <p:nvPr/>
        </p:nvSpPr>
        <p:spPr>
          <a:xfrm>
            <a:off x="2984500" y="609600"/>
            <a:ext cx="694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BE49B-F7CA-42D7-891C-7B5897355BA6}"/>
              </a:ext>
            </a:extLst>
          </p:cNvPr>
          <p:cNvSpPr txBox="1"/>
          <p:nvPr/>
        </p:nvSpPr>
        <p:spPr>
          <a:xfrm>
            <a:off x="1219200" y="1029732"/>
            <a:ext cx="543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H2O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H2O Driverless AI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A5C84-48D6-4C43-8564-C781F74E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16" y="1955800"/>
            <a:ext cx="4199698" cy="4457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B19B54-223D-45ED-919A-9D80EBA65292}"/>
              </a:ext>
            </a:extLst>
          </p:cNvPr>
          <p:cNvSpPr txBox="1"/>
          <p:nvPr/>
        </p:nvSpPr>
        <p:spPr>
          <a:xfrm>
            <a:off x="1219200" y="6413500"/>
            <a:ext cx="4199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>
                <a:hlinkClick r:id="rId4"/>
              </a:rPr>
              <a:t>https://www.forbes.com/sites/janakirammsv/2020/03/02/key-takeaways-from-the-gartner-magic-quadrant-for-ai-developer-services/?sh=7edb9451e3e5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74667C-F7F6-4456-B4FB-467BCE9C6BB5}"/>
              </a:ext>
            </a:extLst>
          </p:cNvPr>
          <p:cNvSpPr txBox="1"/>
          <p:nvPr/>
        </p:nvSpPr>
        <p:spPr>
          <a:xfrm>
            <a:off x="2273300" y="1726863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 Services</a:t>
            </a:r>
          </a:p>
        </p:txBody>
      </p:sp>
      <p:pic>
        <p:nvPicPr>
          <p:cNvPr id="1026" name="Picture 2" descr="gartner magic quadrant machine learning data science 2021">
            <a:extLst>
              <a:ext uri="{FF2B5EF4-FFF2-40B4-BE49-F238E27FC236}">
                <a16:creationId xmlns:a16="http://schemas.microsoft.com/office/drawing/2014/main" id="{A2CF12EE-695E-4E82-B801-EAD1D96E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415" y="2096195"/>
            <a:ext cx="4184584" cy="41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839453-1C7E-486C-B774-C03B78A95EFC}"/>
              </a:ext>
            </a:extLst>
          </p:cNvPr>
          <p:cNvSpPr txBox="1"/>
          <p:nvPr/>
        </p:nvSpPr>
        <p:spPr>
          <a:xfrm>
            <a:off x="6898888" y="1462227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Science and Machine Learning Platforms</a:t>
            </a:r>
          </a:p>
        </p:txBody>
      </p:sp>
    </p:spTree>
    <p:extLst>
      <p:ext uri="{BB962C8B-B14F-4D97-AF65-F5344CB8AC3E}">
        <p14:creationId xmlns:p14="http://schemas.microsoft.com/office/powerpoint/2010/main" val="7395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957348" y="548161"/>
            <a:ext cx="6429375" cy="857250"/>
          </a:xfrm>
        </p:spPr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33626" y="1828800"/>
            <a:ext cx="6767974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dirty="0"/>
              <a:t>	Learning useful structure </a:t>
            </a:r>
            <a:r>
              <a:rPr lang="en-US" i="1" dirty="0"/>
              <a:t>without</a:t>
            </a:r>
            <a:r>
              <a:rPr lang="en-US" dirty="0"/>
              <a:t> labeled classes, optimization criterion, feedback signal, or any other information beyond the raw data</a:t>
            </a:r>
          </a:p>
        </p:txBody>
      </p:sp>
      <p:pic>
        <p:nvPicPr>
          <p:cNvPr id="4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DA2EC84C-0E80-48CB-BA11-22343076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0647EFF-C11B-4B85-81A4-DF135DA92492}"/>
              </a:ext>
            </a:extLst>
          </p:cNvPr>
          <p:cNvSpPr txBox="1">
            <a:spLocks/>
          </p:cNvSpPr>
          <p:nvPr/>
        </p:nvSpPr>
        <p:spPr>
          <a:xfrm>
            <a:off x="5372049" y="4112231"/>
            <a:ext cx="6512797" cy="2577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Segmentation /Clustering/Profiling</a:t>
            </a:r>
          </a:p>
          <a:p>
            <a:pPr lvl="1"/>
            <a:r>
              <a:rPr lang="en-US" dirty="0"/>
              <a:t>Group customers into distinct segments</a:t>
            </a:r>
          </a:p>
          <a:p>
            <a:r>
              <a:rPr lang="en-US" dirty="0">
                <a:solidFill>
                  <a:srgbClr val="0070C0"/>
                </a:solidFill>
              </a:rPr>
              <a:t>Summarization/Rules</a:t>
            </a:r>
          </a:p>
          <a:p>
            <a:pPr lvl="1"/>
            <a:r>
              <a:rPr lang="en-US" dirty="0"/>
              <a:t>Purchases of related products</a:t>
            </a:r>
          </a:p>
        </p:txBody>
      </p:sp>
      <p:sp>
        <p:nvSpPr>
          <p:cNvPr id="6" name="Rectangle 98">
            <a:extLst>
              <a:ext uri="{FF2B5EF4-FFF2-40B4-BE49-F238E27FC236}">
                <a16:creationId xmlns:a16="http://schemas.microsoft.com/office/drawing/2014/main" id="{8BCC2A52-612C-4A84-B548-AE4DC28CF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83" y="5647501"/>
            <a:ext cx="1920398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50" b="1">
                <a:solidFill>
                  <a:srgbClr val="00194D"/>
                </a:solidFill>
                <a:latin typeface="Arial Narrow" pitchFamily="34" charset="0"/>
              </a:rPr>
              <a:t>Unsupervised classification:</a:t>
            </a:r>
            <a:br>
              <a:rPr lang="en-US" sz="1350" b="1">
                <a:solidFill>
                  <a:srgbClr val="003399"/>
                </a:solidFill>
                <a:latin typeface="Arial Narrow" pitchFamily="34" charset="0"/>
              </a:rPr>
            </a:br>
            <a:r>
              <a:rPr lang="en-US" sz="1350" b="1">
                <a:solidFill>
                  <a:srgbClr val="003399"/>
                </a:solidFill>
                <a:latin typeface="Arial Narrow" pitchFamily="34" charset="0"/>
              </a:rPr>
              <a:t>grouping of cases based on</a:t>
            </a:r>
            <a:br>
              <a:rPr lang="en-US" sz="1350" b="1">
                <a:solidFill>
                  <a:srgbClr val="003399"/>
                </a:solidFill>
                <a:latin typeface="Arial Narrow" pitchFamily="34" charset="0"/>
              </a:rPr>
            </a:br>
            <a:r>
              <a:rPr lang="en-US" sz="1350" b="1">
                <a:solidFill>
                  <a:srgbClr val="003399"/>
                </a:solidFill>
                <a:latin typeface="Arial Narrow" pitchFamily="34" charset="0"/>
              </a:rPr>
              <a:t>similarities in input values</a:t>
            </a:r>
          </a:p>
        </p:txBody>
      </p:sp>
      <p:grpSp>
        <p:nvGrpSpPr>
          <p:cNvPr id="7" name="Group 138">
            <a:extLst>
              <a:ext uri="{FF2B5EF4-FFF2-40B4-BE49-F238E27FC236}">
                <a16:creationId xmlns:a16="http://schemas.microsoft.com/office/drawing/2014/main" id="{651817A8-BCE1-47E1-B479-75C11F301AB5}"/>
              </a:ext>
            </a:extLst>
          </p:cNvPr>
          <p:cNvGrpSpPr>
            <a:grpSpLocks/>
          </p:cNvGrpSpPr>
          <p:nvPr/>
        </p:nvGrpSpPr>
        <p:grpSpPr bwMode="auto">
          <a:xfrm>
            <a:off x="4219700" y="3728212"/>
            <a:ext cx="689612" cy="1576388"/>
            <a:chOff x="3501120" y="3826177"/>
            <a:chExt cx="722402" cy="2101849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2E070423-BE2E-4048-949B-60FB9B01F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836" y="3826177"/>
              <a:ext cx="702195" cy="210184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9" name="Rectangle 167">
              <a:extLst>
                <a:ext uri="{FF2B5EF4-FFF2-40B4-BE49-F238E27FC236}">
                  <a16:creationId xmlns:a16="http://schemas.microsoft.com/office/drawing/2014/main" id="{52A47395-1D72-449F-A441-E801F34E5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162" y="4195687"/>
              <a:ext cx="656680" cy="323472"/>
            </a:xfrm>
            <a:prstGeom prst="rect">
              <a:avLst/>
            </a:prstGeom>
            <a:solidFill>
              <a:srgbClr val="DEE9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BDAA455-6AE5-4391-A7DF-1B0992A1B6C3}"/>
                </a:ext>
              </a:extLst>
            </p:cNvPr>
            <p:cNvSpPr/>
            <p:nvPr/>
          </p:nvSpPr>
          <p:spPr bwMode="auto">
            <a:xfrm>
              <a:off x="3631582" y="4272265"/>
              <a:ext cx="485176" cy="1682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1" name="Rectangle 155">
              <a:extLst>
                <a:ext uri="{FF2B5EF4-FFF2-40B4-BE49-F238E27FC236}">
                  <a16:creationId xmlns:a16="http://schemas.microsoft.com/office/drawing/2014/main" id="{38D0F184-532E-441E-998E-EE4698E63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162" y="4542274"/>
              <a:ext cx="656680" cy="323472"/>
            </a:xfrm>
            <a:prstGeom prst="rect">
              <a:avLst/>
            </a:prstGeom>
            <a:solidFill>
              <a:srgbClr val="CEDE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30A594-20D8-42C3-8E45-F17DC44C03EE}"/>
                </a:ext>
              </a:extLst>
            </p:cNvPr>
            <p:cNvSpPr/>
            <p:nvPr/>
          </p:nvSpPr>
          <p:spPr bwMode="auto">
            <a:xfrm>
              <a:off x="3631582" y="4621515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3" name="Rectangle 153">
              <a:extLst>
                <a:ext uri="{FF2B5EF4-FFF2-40B4-BE49-F238E27FC236}">
                  <a16:creationId xmlns:a16="http://schemas.microsoft.com/office/drawing/2014/main" id="{4493DFD4-6886-4E9E-BBFA-169CFF270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162" y="5582033"/>
              <a:ext cx="656680" cy="323472"/>
            </a:xfrm>
            <a:prstGeom prst="rect">
              <a:avLst/>
            </a:prstGeom>
            <a:solidFill>
              <a:srgbClr val="A0B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62212A-F1DC-43A2-9434-99F49C155FA1}"/>
                </a:ext>
              </a:extLst>
            </p:cNvPr>
            <p:cNvSpPr/>
            <p:nvPr/>
          </p:nvSpPr>
          <p:spPr bwMode="auto">
            <a:xfrm>
              <a:off x="3631582" y="5659739"/>
              <a:ext cx="485176" cy="1682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5" name="Rectangle 146">
              <a:extLst>
                <a:ext uri="{FF2B5EF4-FFF2-40B4-BE49-F238E27FC236}">
                  <a16:creationId xmlns:a16="http://schemas.microsoft.com/office/drawing/2014/main" id="{9DA81032-7D22-4C7B-8291-A2A536BE1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162" y="5235447"/>
              <a:ext cx="656680" cy="323472"/>
            </a:xfrm>
            <a:prstGeom prst="rect">
              <a:avLst/>
            </a:prstGeom>
            <a:solidFill>
              <a:srgbClr val="AFCA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2A6366-E41F-42C1-990F-7E9B6E9A74CC}"/>
                </a:ext>
              </a:extLst>
            </p:cNvPr>
            <p:cNvSpPr/>
            <p:nvPr/>
          </p:nvSpPr>
          <p:spPr bwMode="auto">
            <a:xfrm>
              <a:off x="3631582" y="5313664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7" name="Rectangle 144">
              <a:extLst>
                <a:ext uri="{FF2B5EF4-FFF2-40B4-BE49-F238E27FC236}">
                  <a16:creationId xmlns:a16="http://schemas.microsoft.com/office/drawing/2014/main" id="{E91FAF91-0B8A-4C83-AF24-FB2FD1A05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6162" y="4888861"/>
              <a:ext cx="656680" cy="323472"/>
            </a:xfrm>
            <a:prstGeom prst="rect">
              <a:avLst/>
            </a:prstGeom>
            <a:solidFill>
              <a:srgbClr val="BFD4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49486BB-B125-4DDE-8914-FC6A96EA8D63}"/>
                </a:ext>
              </a:extLst>
            </p:cNvPr>
            <p:cNvSpPr/>
            <p:nvPr/>
          </p:nvSpPr>
          <p:spPr bwMode="auto">
            <a:xfrm>
              <a:off x="3631582" y="4967589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76A3703-CAA9-4161-A564-12734A267ABF}"/>
                </a:ext>
              </a:extLst>
            </p:cNvPr>
            <p:cNvSpPr/>
            <p:nvPr/>
          </p:nvSpPr>
          <p:spPr bwMode="auto">
            <a:xfrm>
              <a:off x="3541781" y="3851577"/>
              <a:ext cx="658541" cy="32226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4B0BCA-EDCD-44E2-A34A-48BD151506E1}"/>
                </a:ext>
              </a:extLst>
            </p:cNvPr>
            <p:cNvSpPr/>
            <p:nvPr/>
          </p:nvSpPr>
          <p:spPr bwMode="auto">
            <a:xfrm>
              <a:off x="3627841" y="3927777"/>
              <a:ext cx="486423" cy="16827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8AA05D0-E568-496E-8614-C9A9CC046106}"/>
                </a:ext>
              </a:extLst>
            </p:cNvPr>
            <p:cNvSpPr txBox="1"/>
            <p:nvPr/>
          </p:nvSpPr>
          <p:spPr>
            <a:xfrm>
              <a:off x="3501120" y="3832528"/>
              <a:ext cx="72240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050" b="1" i="1" dirty="0">
                  <a:solidFill>
                    <a:srgbClr val="FFFFFF"/>
                  </a:solidFill>
                  <a:latin typeface="+mj-lt"/>
                </a:rPr>
                <a:t>grouping</a:t>
              </a:r>
            </a:p>
          </p:txBody>
        </p:sp>
      </p:grpSp>
      <p:sp>
        <p:nvSpPr>
          <p:cNvPr id="22" name="Rectangle 167">
            <a:extLst>
              <a:ext uri="{FF2B5EF4-FFF2-40B4-BE49-F238E27FC236}">
                <a16:creationId xmlns:a16="http://schemas.microsoft.com/office/drawing/2014/main" id="{48ABF037-2E20-489B-A188-B3AA199E1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468" y="4002056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8580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FF00"/>
                </a:solidFill>
                <a:latin typeface="+mj-lt"/>
              </a:rPr>
              <a:t>cluster 1</a:t>
            </a:r>
            <a:endParaRPr lang="en-US" sz="1200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3" name="Rectangle 155">
            <a:extLst>
              <a:ext uri="{FF2B5EF4-FFF2-40B4-BE49-F238E27FC236}">
                <a16:creationId xmlns:a16="http://schemas.microsoft.com/office/drawing/2014/main" id="{9EBA0647-6AF8-42F0-98E2-59F25D41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468" y="4271137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0" tIns="66675" rIns="0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66FFFF"/>
                </a:solidFill>
                <a:latin typeface="+mj-lt"/>
              </a:rPr>
              <a:t>cluster 2</a:t>
            </a:r>
            <a:endParaRPr lang="en-US" sz="1200" b="1" i="1" dirty="0">
              <a:solidFill>
                <a:srgbClr val="66FFFF"/>
              </a:solidFill>
              <a:latin typeface="+mj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851A14-8545-4F64-B89C-664F89AF0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468" y="5050997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0" tIns="66675" rIns="0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66FFFF"/>
                </a:solidFill>
                <a:latin typeface="+mj-lt"/>
              </a:rPr>
              <a:t>cluster 2</a:t>
            </a:r>
            <a:endParaRPr lang="en-US" sz="1350" b="1" i="1" dirty="0">
              <a:solidFill>
                <a:srgbClr val="66FFFF"/>
              </a:solidFill>
              <a:latin typeface="+mj-lt"/>
            </a:endParaRPr>
          </a:p>
        </p:txBody>
      </p:sp>
      <p:sp>
        <p:nvSpPr>
          <p:cNvPr id="25" name="Rectangle 146">
            <a:extLst>
              <a:ext uri="{FF2B5EF4-FFF2-40B4-BE49-F238E27FC236}">
                <a16:creationId xmlns:a16="http://schemas.microsoft.com/office/drawing/2014/main" id="{9904A557-3B90-4618-9E53-75374B947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468" y="4791441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6675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FF00"/>
                </a:solidFill>
                <a:latin typeface="+mj-lt"/>
              </a:rPr>
              <a:t>cluster 1</a:t>
            </a:r>
            <a:endParaRPr lang="en-US" sz="1350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26" name="Rectangle 144">
            <a:extLst>
              <a:ext uri="{FF2B5EF4-FFF2-40B4-BE49-F238E27FC236}">
                <a16:creationId xmlns:a16="http://schemas.microsoft.com/office/drawing/2014/main" id="{E54F66DA-368D-4BD7-AD05-A0A0C7506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468" y="4531885"/>
            <a:ext cx="625078" cy="241697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6675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C000"/>
                </a:solidFill>
                <a:latin typeface="+mj-lt"/>
              </a:rPr>
              <a:t>cluster 3</a:t>
            </a:r>
            <a:endParaRPr lang="en-US" sz="1350" b="1" i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Isosceles Triangle 137">
            <a:extLst>
              <a:ext uri="{FF2B5EF4-FFF2-40B4-BE49-F238E27FC236}">
                <a16:creationId xmlns:a16="http://schemas.microsoft.com/office/drawing/2014/main" id="{5F1A4315-6966-400B-BB0C-D08E05D988B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665459" y="4361626"/>
            <a:ext cx="421481" cy="3429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6675" tIns="66675" rIns="66675" bIns="66675"/>
          <a:lstStyle/>
          <a:p>
            <a:pPr algn="ctr"/>
            <a:endParaRPr lang="en-US" sz="1350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99AC1C69-54AF-4237-9DAF-D8A4356FF0F7}"/>
              </a:ext>
            </a:extLst>
          </p:cNvPr>
          <p:cNvSpPr/>
          <p:nvPr/>
        </p:nvSpPr>
        <p:spPr bwMode="auto">
          <a:xfrm rot="5400000">
            <a:off x="3623911" y="4361626"/>
            <a:ext cx="421481" cy="342900"/>
          </a:xfrm>
          <a:prstGeom prst="triangl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6675" tIns="66675" rIns="66675" bIns="66675"/>
          <a:lstStyle/>
          <a:p>
            <a:pPr algn="ctr">
              <a:defRPr/>
            </a:pPr>
            <a:endParaRPr lang="en-US" sz="1350" dirty="0">
              <a:latin typeface="Arial"/>
            </a:endParaRPr>
          </a:p>
        </p:txBody>
      </p:sp>
      <p:grpSp>
        <p:nvGrpSpPr>
          <p:cNvPr id="29" name="Group 42">
            <a:extLst>
              <a:ext uri="{FF2B5EF4-FFF2-40B4-BE49-F238E27FC236}">
                <a16:creationId xmlns:a16="http://schemas.microsoft.com/office/drawing/2014/main" id="{2E33F6DC-D90F-4F5A-B332-E95940187B23}"/>
              </a:ext>
            </a:extLst>
          </p:cNvPr>
          <p:cNvGrpSpPr>
            <a:grpSpLocks/>
          </p:cNvGrpSpPr>
          <p:nvPr/>
        </p:nvGrpSpPr>
        <p:grpSpPr bwMode="auto">
          <a:xfrm>
            <a:off x="1436570" y="3702349"/>
            <a:ext cx="2065735" cy="1576388"/>
            <a:chOff x="763588" y="3826177"/>
            <a:chExt cx="2754312" cy="2101849"/>
          </a:xfrm>
        </p:grpSpPr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id="{E667A0CC-7DA3-45BC-B6CB-B358E1AAC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588" y="3826177"/>
              <a:ext cx="2754312" cy="210184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grpSp>
          <p:nvGrpSpPr>
            <p:cNvPr id="31" name="Group 99">
              <a:extLst>
                <a:ext uri="{FF2B5EF4-FFF2-40B4-BE49-F238E27FC236}">
                  <a16:creationId xmlns:a16="http://schemas.microsoft.com/office/drawing/2014/main" id="{7528FB63-8983-4720-AC89-BEBD160C5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7613" y="4186700"/>
              <a:ext cx="656680" cy="1709819"/>
              <a:chOff x="770107" y="4345680"/>
              <a:chExt cx="612250" cy="1723198"/>
            </a:xfrm>
          </p:grpSpPr>
          <p:grpSp>
            <p:nvGrpSpPr>
              <p:cNvPr id="93" name="Group 76">
                <a:extLst>
                  <a:ext uri="{FF2B5EF4-FFF2-40B4-BE49-F238E27FC236}">
                    <a16:creationId xmlns:a16="http://schemas.microsoft.com/office/drawing/2014/main" id="{51563BDA-E4A7-4780-820D-28848764D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106" name="Rectangle 74">
                  <a:extLst>
                    <a:ext uri="{FF2B5EF4-FFF2-40B4-BE49-F238E27FC236}">
                      <a16:creationId xmlns:a16="http://schemas.microsoft.com/office/drawing/2014/main" id="{B229250E-339E-4ED9-92D7-6ADFBA511A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F8FA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98AC014-2573-4056-A305-FB2487863D2B}"/>
                    </a:ext>
                  </a:extLst>
                </p:cNvPr>
                <p:cNvSpPr/>
                <p:nvPr/>
              </p:nvSpPr>
              <p:spPr bwMode="auto">
                <a:xfrm>
                  <a:off x="849392" y="4466201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94" name="Group 78">
                <a:extLst>
                  <a:ext uri="{FF2B5EF4-FFF2-40B4-BE49-F238E27FC236}">
                    <a16:creationId xmlns:a16="http://schemas.microsoft.com/office/drawing/2014/main" id="{96BBF738-1577-4C36-8F68-34231A4ABF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104" name="Rectangle 81">
                  <a:extLst>
                    <a:ext uri="{FF2B5EF4-FFF2-40B4-BE49-F238E27FC236}">
                      <a16:creationId xmlns:a16="http://schemas.microsoft.com/office/drawing/2014/main" id="{CB0B95F6-1323-4BF4-BF93-794FC3CE17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F0F5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60A40E1E-80D6-4703-A7A8-3B67C9962E69}"/>
                    </a:ext>
                  </a:extLst>
                </p:cNvPr>
                <p:cNvSpPr/>
                <p:nvPr/>
              </p:nvSpPr>
              <p:spPr bwMode="auto">
                <a:xfrm>
                  <a:off x="849392" y="4467286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95" name="Group 90">
                <a:extLst>
                  <a:ext uri="{FF2B5EF4-FFF2-40B4-BE49-F238E27FC236}">
                    <a16:creationId xmlns:a16="http://schemas.microsoft.com/office/drawing/2014/main" id="{08379825-1CB3-467D-976C-C54489E5105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102" name="Rectangle 91">
                  <a:extLst>
                    <a:ext uri="{FF2B5EF4-FFF2-40B4-BE49-F238E27FC236}">
                      <a16:creationId xmlns:a16="http://schemas.microsoft.com/office/drawing/2014/main" id="{9528BB2B-850B-4C8B-A6A7-0B8D8EB318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BE7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FD8A79A1-504C-42D2-9B8D-B07A33376767}"/>
                    </a:ext>
                  </a:extLst>
                </p:cNvPr>
                <p:cNvSpPr/>
                <p:nvPr/>
              </p:nvSpPr>
              <p:spPr bwMode="auto">
                <a:xfrm>
                  <a:off x="849392" y="4465738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96" name="Group 93">
                <a:extLst>
                  <a:ext uri="{FF2B5EF4-FFF2-40B4-BE49-F238E27FC236}">
                    <a16:creationId xmlns:a16="http://schemas.microsoft.com/office/drawing/2014/main" id="{57636663-356A-41A5-9056-97A399BD21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100" name="Rectangle 94">
                  <a:extLst>
                    <a:ext uri="{FF2B5EF4-FFF2-40B4-BE49-F238E27FC236}">
                      <a16:creationId xmlns:a16="http://schemas.microsoft.com/office/drawing/2014/main" id="{DC6C75DF-EDF0-4462-B55E-CC64EF2869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3E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5E9A968D-C7BA-4691-9973-5AFFED6DB7EF}"/>
                    </a:ext>
                  </a:extLst>
                </p:cNvPr>
                <p:cNvSpPr/>
                <p:nvPr/>
              </p:nvSpPr>
              <p:spPr bwMode="auto">
                <a:xfrm>
                  <a:off x="849392" y="4466253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9DC27D01-4F81-44FC-8310-15E7E41B48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4FD1911E-690B-44E7-9999-E012D5BCC2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AF1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127B4435-BB1C-4AAD-BB84-0395D08723F1}"/>
                    </a:ext>
                  </a:extLst>
                </p:cNvPr>
                <p:cNvSpPr/>
                <p:nvPr/>
              </p:nvSpPr>
              <p:spPr bwMode="auto">
                <a:xfrm>
                  <a:off x="849392" y="4466770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32" name="Group 100">
              <a:extLst>
                <a:ext uri="{FF2B5EF4-FFF2-40B4-BE49-F238E27FC236}">
                  <a16:creationId xmlns:a16="http://schemas.microsoft.com/office/drawing/2014/main" id="{4AF4E223-2A75-4C58-833D-A51A6A329C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76408" y="4186724"/>
              <a:ext cx="656680" cy="1708245"/>
              <a:chOff x="770107" y="4345680"/>
              <a:chExt cx="612250" cy="1723198"/>
            </a:xfrm>
          </p:grpSpPr>
          <p:grpSp>
            <p:nvGrpSpPr>
              <p:cNvPr id="78" name="Group 76">
                <a:extLst>
                  <a:ext uri="{FF2B5EF4-FFF2-40B4-BE49-F238E27FC236}">
                    <a16:creationId xmlns:a16="http://schemas.microsoft.com/office/drawing/2014/main" id="{9F94D24E-4806-4887-9056-1BA38068A9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91" name="Rectangle 115">
                  <a:extLst>
                    <a:ext uri="{FF2B5EF4-FFF2-40B4-BE49-F238E27FC236}">
                      <a16:creationId xmlns:a16="http://schemas.microsoft.com/office/drawing/2014/main" id="{940DAD78-536F-4F12-8BC2-AB0710766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FF5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E76848C0-75BC-40F4-BB28-2BC69AE6D66E}"/>
                    </a:ext>
                  </a:extLst>
                </p:cNvPr>
                <p:cNvSpPr/>
                <p:nvPr/>
              </p:nvSpPr>
              <p:spPr bwMode="auto">
                <a:xfrm>
                  <a:off x="850003" y="4466249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453883C-0FBD-40BE-A5C8-ECEBA81291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89" name="Rectangle 113">
                  <a:extLst>
                    <a:ext uri="{FF2B5EF4-FFF2-40B4-BE49-F238E27FC236}">
                      <a16:creationId xmlns:a16="http://schemas.microsoft.com/office/drawing/2014/main" id="{B64879C5-0710-4EEC-9752-764D32678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8F0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EFF3E274-8A21-4125-9507-0E0B9B0BD44D}"/>
                    </a:ext>
                  </a:extLst>
                </p:cNvPr>
                <p:cNvSpPr/>
                <p:nvPr/>
              </p:nvSpPr>
              <p:spPr bwMode="auto">
                <a:xfrm>
                  <a:off x="850003" y="4466055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80" name="Group 90">
                <a:extLst>
                  <a:ext uri="{FF2B5EF4-FFF2-40B4-BE49-F238E27FC236}">
                    <a16:creationId xmlns:a16="http://schemas.microsoft.com/office/drawing/2014/main" id="{C07663CA-559C-46D4-8B79-ECDC9623A4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87" name="Rectangle 111">
                  <a:extLst>
                    <a:ext uri="{FF2B5EF4-FFF2-40B4-BE49-F238E27FC236}">
                      <a16:creationId xmlns:a16="http://schemas.microsoft.com/office/drawing/2014/main" id="{E67616C6-2B46-4C33-98A1-79BBF3342E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8DA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D7506AAA-8B78-4043-8BB4-09A86DEAEA86}"/>
                    </a:ext>
                  </a:extLst>
                </p:cNvPr>
                <p:cNvSpPr/>
                <p:nvPr/>
              </p:nvSpPr>
              <p:spPr bwMode="auto">
                <a:xfrm>
                  <a:off x="850003" y="4475079"/>
                  <a:ext cx="452908" cy="1601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81" name="Group 93">
                <a:extLst>
                  <a:ext uri="{FF2B5EF4-FFF2-40B4-BE49-F238E27FC236}">
                    <a16:creationId xmlns:a16="http://schemas.microsoft.com/office/drawing/2014/main" id="{EBB8F335-EF7C-4496-B7E7-2683550FB2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85" name="Rectangle 109">
                  <a:extLst>
                    <a:ext uri="{FF2B5EF4-FFF2-40B4-BE49-F238E27FC236}">
                      <a16:creationId xmlns:a16="http://schemas.microsoft.com/office/drawing/2014/main" id="{2EF1CCB0-4DEC-4161-882D-08C030D62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6E4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C274AFC3-DDE6-4750-B21B-196FEA8E5D73}"/>
                    </a:ext>
                  </a:extLst>
                </p:cNvPr>
                <p:cNvSpPr/>
                <p:nvPr/>
              </p:nvSpPr>
              <p:spPr bwMode="auto">
                <a:xfrm>
                  <a:off x="850003" y="4465664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82" name="Group 96">
                <a:extLst>
                  <a:ext uri="{FF2B5EF4-FFF2-40B4-BE49-F238E27FC236}">
                    <a16:creationId xmlns:a16="http://schemas.microsoft.com/office/drawing/2014/main" id="{53F7C9E4-7B16-4A0C-B665-D4EDFC2342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83" name="Rectangle 106">
                  <a:extLst>
                    <a:ext uri="{FF2B5EF4-FFF2-40B4-BE49-F238E27FC236}">
                      <a16:creationId xmlns:a16="http://schemas.microsoft.com/office/drawing/2014/main" id="{7A02BF04-2155-4A66-BF28-6394953C8B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1EB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BDED01A-3734-48E3-83E5-7CA720487077}"/>
                    </a:ext>
                  </a:extLst>
                </p:cNvPr>
                <p:cNvSpPr/>
                <p:nvPr/>
              </p:nvSpPr>
              <p:spPr bwMode="auto">
                <a:xfrm>
                  <a:off x="850003" y="4465860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33" name="Group 117">
              <a:extLst>
                <a:ext uri="{FF2B5EF4-FFF2-40B4-BE49-F238E27FC236}">
                  <a16:creationId xmlns:a16="http://schemas.microsoft.com/office/drawing/2014/main" id="{E3376FA5-46BE-4DF3-97D1-3EC96ADDA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0101" y="4186724"/>
              <a:ext cx="656680" cy="1708245"/>
              <a:chOff x="770107" y="4345680"/>
              <a:chExt cx="612250" cy="1723198"/>
            </a:xfrm>
          </p:grpSpPr>
          <p:grpSp>
            <p:nvGrpSpPr>
              <p:cNvPr id="63" name="Group 76">
                <a:extLst>
                  <a:ext uri="{FF2B5EF4-FFF2-40B4-BE49-F238E27FC236}">
                    <a16:creationId xmlns:a16="http://schemas.microsoft.com/office/drawing/2014/main" id="{63B5D614-8A2A-4F83-A829-EC87C97A20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76" name="Rectangle 132">
                  <a:extLst>
                    <a:ext uri="{FF2B5EF4-FFF2-40B4-BE49-F238E27FC236}">
                      <a16:creationId xmlns:a16="http://schemas.microsoft.com/office/drawing/2014/main" id="{CE257663-2233-4F95-BD43-B0BDC64D9C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7E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9EB77AD-105D-45D4-B9DA-5C617EC1FAEF}"/>
                    </a:ext>
                  </a:extLst>
                </p:cNvPr>
                <p:cNvSpPr/>
                <p:nvPr/>
              </p:nvSpPr>
              <p:spPr bwMode="auto">
                <a:xfrm>
                  <a:off x="849449" y="4466249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64" name="Group 78">
                <a:extLst>
                  <a:ext uri="{FF2B5EF4-FFF2-40B4-BE49-F238E27FC236}">
                    <a16:creationId xmlns:a16="http://schemas.microsoft.com/office/drawing/2014/main" id="{2ADAE610-4FA0-4FEA-8151-99A6DF8EB1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74" name="Rectangle 130">
                  <a:extLst>
                    <a:ext uri="{FF2B5EF4-FFF2-40B4-BE49-F238E27FC236}">
                      <a16:creationId xmlns:a16="http://schemas.microsoft.com/office/drawing/2014/main" id="{6D47A0E0-5C27-4A72-97F5-B2C7565EA1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FE9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79CD51D7-EA21-4FDC-BFDC-05EC9A9F0F7B}"/>
                    </a:ext>
                  </a:extLst>
                </p:cNvPr>
                <p:cNvSpPr/>
                <p:nvPr/>
              </p:nvSpPr>
              <p:spPr bwMode="auto">
                <a:xfrm>
                  <a:off x="849449" y="4466055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65" name="Group 90">
                <a:extLst>
                  <a:ext uri="{FF2B5EF4-FFF2-40B4-BE49-F238E27FC236}">
                    <a16:creationId xmlns:a16="http://schemas.microsoft.com/office/drawing/2014/main" id="{5FF8ABAD-2208-4E7D-82DD-548F5BFBCC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72" name="Rectangle 127">
                  <a:extLst>
                    <a:ext uri="{FF2B5EF4-FFF2-40B4-BE49-F238E27FC236}">
                      <a16:creationId xmlns:a16="http://schemas.microsoft.com/office/drawing/2014/main" id="{51E0D92E-2C03-45AF-ADE7-4F44CACBBB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B3CC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7155073-3108-4438-866C-EDF731E23A0E}"/>
                    </a:ext>
                  </a:extLst>
                </p:cNvPr>
                <p:cNvSpPr/>
                <p:nvPr/>
              </p:nvSpPr>
              <p:spPr bwMode="auto">
                <a:xfrm>
                  <a:off x="849449" y="4398212"/>
                  <a:ext cx="452908" cy="237007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66" name="Group 93">
                <a:extLst>
                  <a:ext uri="{FF2B5EF4-FFF2-40B4-BE49-F238E27FC236}">
                    <a16:creationId xmlns:a16="http://schemas.microsoft.com/office/drawing/2014/main" id="{5B2A0096-535F-4CF3-BCAE-AAF86C5840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70" name="Rectangle 125">
                  <a:extLst>
                    <a:ext uri="{FF2B5EF4-FFF2-40B4-BE49-F238E27FC236}">
                      <a16:creationId xmlns:a16="http://schemas.microsoft.com/office/drawing/2014/main" id="{5005C01D-67F6-4E00-B9B2-64705972BC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3D7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3836C34-1643-4BFC-9A21-7BB37324ECA5}"/>
                    </a:ext>
                  </a:extLst>
                </p:cNvPr>
                <p:cNvSpPr/>
                <p:nvPr/>
              </p:nvSpPr>
              <p:spPr bwMode="auto">
                <a:xfrm>
                  <a:off x="849449" y="4465664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67" name="Group 96">
                <a:extLst>
                  <a:ext uri="{FF2B5EF4-FFF2-40B4-BE49-F238E27FC236}">
                    <a16:creationId xmlns:a16="http://schemas.microsoft.com/office/drawing/2014/main" id="{46BCA676-A416-4F2E-8525-0B474ED54D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68" name="Rectangle 123">
                  <a:extLst>
                    <a:ext uri="{FF2B5EF4-FFF2-40B4-BE49-F238E27FC236}">
                      <a16:creationId xmlns:a16="http://schemas.microsoft.com/office/drawing/2014/main" id="{0BE388D5-A204-4DE6-835D-AFC3045F6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2EB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D1279C5D-F25C-474C-87D7-8997784BFBED}"/>
                    </a:ext>
                  </a:extLst>
                </p:cNvPr>
                <p:cNvSpPr/>
                <p:nvPr/>
              </p:nvSpPr>
              <p:spPr bwMode="auto">
                <a:xfrm>
                  <a:off x="849449" y="4465860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34" name="Group 134">
              <a:extLst>
                <a:ext uri="{FF2B5EF4-FFF2-40B4-BE49-F238E27FC236}">
                  <a16:creationId xmlns:a16="http://schemas.microsoft.com/office/drawing/2014/main" id="{6A498888-3EE6-4A76-9D44-446242A7FB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8897" y="4185125"/>
              <a:ext cx="656680" cy="1709819"/>
              <a:chOff x="770107" y="4345680"/>
              <a:chExt cx="612250" cy="1723198"/>
            </a:xfrm>
          </p:grpSpPr>
          <p:grpSp>
            <p:nvGrpSpPr>
              <p:cNvPr id="48" name="Group 76">
                <a:extLst>
                  <a:ext uri="{FF2B5EF4-FFF2-40B4-BE49-F238E27FC236}">
                    <a16:creationId xmlns:a16="http://schemas.microsoft.com/office/drawing/2014/main" id="{1A4B43F4-555F-42E2-AA96-17DCBF7A3B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61" name="Rectangle 167">
                  <a:extLst>
                    <a:ext uri="{FF2B5EF4-FFF2-40B4-BE49-F238E27FC236}">
                      <a16:creationId xmlns:a16="http://schemas.microsoft.com/office/drawing/2014/main" id="{2D51BE51-57CE-483C-9472-7E3A5E11D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EE9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8CC360B9-7C57-4DFF-BD9D-C2788CC31E6E}"/>
                    </a:ext>
                  </a:extLst>
                </p:cNvPr>
                <p:cNvSpPr/>
                <p:nvPr/>
              </p:nvSpPr>
              <p:spPr bwMode="auto">
                <a:xfrm>
                  <a:off x="850059" y="4466189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49" name="Group 78">
                <a:extLst>
                  <a:ext uri="{FF2B5EF4-FFF2-40B4-BE49-F238E27FC236}">
                    <a16:creationId xmlns:a16="http://schemas.microsoft.com/office/drawing/2014/main" id="{959B5D10-985A-4EC0-AC34-130F1E084B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59" name="Rectangle 155">
                  <a:extLst>
                    <a:ext uri="{FF2B5EF4-FFF2-40B4-BE49-F238E27FC236}">
                      <a16:creationId xmlns:a16="http://schemas.microsoft.com/office/drawing/2014/main" id="{5046F5F2-D412-4FBD-A5B4-A86014C5F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EDE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4BB3E9B5-E818-4295-A748-F84B54600364}"/>
                    </a:ext>
                  </a:extLst>
                </p:cNvPr>
                <p:cNvSpPr/>
                <p:nvPr/>
              </p:nvSpPr>
              <p:spPr bwMode="auto">
                <a:xfrm>
                  <a:off x="850059" y="4467273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50" name="Group 90">
                <a:extLst>
                  <a:ext uri="{FF2B5EF4-FFF2-40B4-BE49-F238E27FC236}">
                    <a16:creationId xmlns:a16="http://schemas.microsoft.com/office/drawing/2014/main" id="{C3A7B153-A760-472C-B338-E610FD91F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57" name="Rectangle 148">
                  <a:extLst>
                    <a:ext uri="{FF2B5EF4-FFF2-40B4-BE49-F238E27FC236}">
                      <a16:creationId xmlns:a16="http://schemas.microsoft.com/office/drawing/2014/main" id="{88E256E5-434A-43E7-8F1E-810C1FB359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A0B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587BAE1A-C8E8-4128-9C41-CA832CC3AE90}"/>
                    </a:ext>
                  </a:extLst>
                </p:cNvPr>
                <p:cNvSpPr/>
                <p:nvPr/>
              </p:nvSpPr>
              <p:spPr bwMode="auto">
                <a:xfrm>
                  <a:off x="850059" y="4465725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51" name="Group 93">
                <a:extLst>
                  <a:ext uri="{FF2B5EF4-FFF2-40B4-BE49-F238E27FC236}">
                    <a16:creationId xmlns:a16="http://schemas.microsoft.com/office/drawing/2014/main" id="{99BF2A96-8DF4-467C-B413-CE7F8CD576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55" name="Rectangle 146">
                  <a:extLst>
                    <a:ext uri="{FF2B5EF4-FFF2-40B4-BE49-F238E27FC236}">
                      <a16:creationId xmlns:a16="http://schemas.microsoft.com/office/drawing/2014/main" id="{4889D55A-6376-481C-85EF-C2F1E022EE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AFCA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304D4867-C7A5-474C-BF58-010AD4AF3E99}"/>
                    </a:ext>
                  </a:extLst>
                </p:cNvPr>
                <p:cNvSpPr/>
                <p:nvPr/>
              </p:nvSpPr>
              <p:spPr bwMode="auto">
                <a:xfrm>
                  <a:off x="850059" y="4466240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52" name="Group 96">
                <a:extLst>
                  <a:ext uri="{FF2B5EF4-FFF2-40B4-BE49-F238E27FC236}">
                    <a16:creationId xmlns:a16="http://schemas.microsoft.com/office/drawing/2014/main" id="{FE99D9AF-F691-43F5-A035-CC266D6DFD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53" name="Rectangle 144">
                  <a:extLst>
                    <a:ext uri="{FF2B5EF4-FFF2-40B4-BE49-F238E27FC236}">
                      <a16:creationId xmlns:a16="http://schemas.microsoft.com/office/drawing/2014/main" id="{E60D66EC-4F03-4E91-B452-BA7415D9A0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BFD4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8B8CD2E6-06DE-4522-BA71-4AA0E91E6F70}"/>
                    </a:ext>
                  </a:extLst>
                </p:cNvPr>
                <p:cNvSpPr/>
                <p:nvPr/>
              </p:nvSpPr>
              <p:spPr bwMode="auto">
                <a:xfrm>
                  <a:off x="850059" y="4466757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35" name="Group 171">
              <a:extLst>
                <a:ext uri="{FF2B5EF4-FFF2-40B4-BE49-F238E27FC236}">
                  <a16:creationId xmlns:a16="http://schemas.microsoft.com/office/drawing/2014/main" id="{AA67307C-E53E-4D03-AC21-C1AEC63E0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5813" y="3840465"/>
              <a:ext cx="660400" cy="322262"/>
              <a:chOff x="769327" y="3996072"/>
              <a:chExt cx="615886" cy="32550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09324D8-4FA3-4A06-9B37-0CA127BCD74B}"/>
                  </a:ext>
                </a:extLst>
              </p:cNvPr>
              <p:cNvSpPr/>
              <p:nvPr/>
            </p:nvSpPr>
            <p:spPr bwMode="auto">
              <a:xfrm>
                <a:off x="769327" y="3996072"/>
                <a:ext cx="61588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8BE1BAB-98DC-4994-B85B-D06EF49E2AAD}"/>
                  </a:ext>
                </a:extLst>
              </p:cNvPr>
              <p:cNvSpPr/>
              <p:nvPr/>
            </p:nvSpPr>
            <p:spPr bwMode="auto">
              <a:xfrm>
                <a:off x="850755" y="4074642"/>
                <a:ext cx="453032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36" name="Group 181">
              <a:extLst>
                <a:ext uri="{FF2B5EF4-FFF2-40B4-BE49-F238E27FC236}">
                  <a16:creationId xmlns:a16="http://schemas.microsoft.com/office/drawing/2014/main" id="{706BE449-954C-418D-9448-1D2C3F3A47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5263" y="3840465"/>
              <a:ext cx="658813" cy="322262"/>
              <a:chOff x="769937" y="3996072"/>
              <a:chExt cx="614406" cy="32550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FF13953-E29C-4907-B201-667DF674C4D7}"/>
                  </a:ext>
                </a:extLst>
              </p:cNvPr>
              <p:cNvSpPr/>
              <p:nvPr/>
            </p:nvSpPr>
            <p:spPr bwMode="auto">
              <a:xfrm>
                <a:off x="769937" y="3996072"/>
                <a:ext cx="61440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36D0E9B-B2F5-4A7C-ACD1-E1DE542C5B6E}"/>
                  </a:ext>
                </a:extLst>
              </p:cNvPr>
              <p:cNvSpPr/>
              <p:nvPr/>
            </p:nvSpPr>
            <p:spPr bwMode="auto">
              <a:xfrm>
                <a:off x="851365" y="4074642"/>
                <a:ext cx="451551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37" name="Group 184">
              <a:extLst>
                <a:ext uri="{FF2B5EF4-FFF2-40B4-BE49-F238E27FC236}">
                  <a16:creationId xmlns:a16="http://schemas.microsoft.com/office/drawing/2014/main" id="{AE415E5C-F032-46B5-8F59-C6648C2E40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4712" y="3840465"/>
              <a:ext cx="658813" cy="322262"/>
              <a:chOff x="768959" y="3996072"/>
              <a:chExt cx="615993" cy="325505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C9F0426-E7A5-4ECA-BAC0-3987DF4314E1}"/>
                  </a:ext>
                </a:extLst>
              </p:cNvPr>
              <p:cNvSpPr/>
              <p:nvPr/>
            </p:nvSpPr>
            <p:spPr bwMode="auto">
              <a:xfrm>
                <a:off x="768959" y="3996072"/>
                <a:ext cx="615993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349EBA-4D9D-4E39-A4BF-13D89E22673B}"/>
                  </a:ext>
                </a:extLst>
              </p:cNvPr>
              <p:cNvSpPr/>
              <p:nvPr/>
            </p:nvSpPr>
            <p:spPr bwMode="auto">
              <a:xfrm>
                <a:off x="850597" y="4074642"/>
                <a:ext cx="452717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38" name="Group 187">
              <a:extLst>
                <a:ext uri="{FF2B5EF4-FFF2-40B4-BE49-F238E27FC236}">
                  <a16:creationId xmlns:a16="http://schemas.microsoft.com/office/drawing/2014/main" id="{7B79B266-7A58-4883-AB90-C1D0773631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24162" y="3840465"/>
              <a:ext cx="660400" cy="322262"/>
              <a:chOff x="769570" y="3996072"/>
              <a:chExt cx="615886" cy="32550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11E38BA-91E0-42A8-A2D0-D4DF82716377}"/>
                  </a:ext>
                </a:extLst>
              </p:cNvPr>
              <p:cNvSpPr/>
              <p:nvPr/>
            </p:nvSpPr>
            <p:spPr bwMode="auto">
              <a:xfrm>
                <a:off x="769570" y="3996072"/>
                <a:ext cx="61588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1E3F831-6380-496F-82F5-FF2EF1835D65}"/>
                  </a:ext>
                </a:extLst>
              </p:cNvPr>
              <p:cNvSpPr/>
              <p:nvPr/>
            </p:nvSpPr>
            <p:spPr bwMode="auto">
              <a:xfrm>
                <a:off x="850998" y="4074642"/>
                <a:ext cx="453032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798C41-8492-452F-8D49-3A979B860722}"/>
                </a:ext>
              </a:extLst>
            </p:cNvPr>
            <p:cNvSpPr txBox="1"/>
            <p:nvPr/>
          </p:nvSpPr>
          <p:spPr>
            <a:xfrm>
              <a:off x="1827213" y="3832528"/>
              <a:ext cx="70574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b="1" i="1" dirty="0">
                  <a:solidFill>
                    <a:srgbClr val="FFFFFF"/>
                  </a:solidFill>
                  <a:latin typeface="+mj-lt"/>
                </a:rPr>
                <a:t>inputs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93D449-54B3-405B-B1BF-3732D7D48B35}"/>
              </a:ext>
            </a:extLst>
          </p:cNvPr>
          <p:cNvGrpSpPr/>
          <p:nvPr/>
        </p:nvGrpSpPr>
        <p:grpSpPr>
          <a:xfrm>
            <a:off x="1317600" y="1432800"/>
            <a:ext cx="2689870" cy="1895016"/>
            <a:chOff x="8959950" y="28404"/>
            <a:chExt cx="2628900" cy="2171700"/>
          </a:xfrm>
        </p:grpSpPr>
        <p:sp>
          <p:nvSpPr>
            <p:cNvPr id="108" name="Freeform 4">
              <a:extLst>
                <a:ext uri="{FF2B5EF4-FFF2-40B4-BE49-F238E27FC236}">
                  <a16:creationId xmlns:a16="http://schemas.microsoft.com/office/drawing/2014/main" id="{1E1D3E67-3854-4631-B6D3-86D5EF756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4787" y="1209505"/>
              <a:ext cx="1052513" cy="802481"/>
            </a:xfrm>
            <a:custGeom>
              <a:avLst/>
              <a:gdLst>
                <a:gd name="T0" fmla="*/ 9 w 1140"/>
                <a:gd name="T1" fmla="*/ 612 h 674"/>
                <a:gd name="T2" fmla="*/ 102 w 1140"/>
                <a:gd name="T3" fmla="*/ 418 h 674"/>
                <a:gd name="T4" fmla="*/ 118 w 1140"/>
                <a:gd name="T5" fmla="*/ 403 h 674"/>
                <a:gd name="T6" fmla="*/ 226 w 1140"/>
                <a:gd name="T7" fmla="*/ 286 h 674"/>
                <a:gd name="T8" fmla="*/ 327 w 1140"/>
                <a:gd name="T9" fmla="*/ 217 h 674"/>
                <a:gd name="T10" fmla="*/ 389 w 1140"/>
                <a:gd name="T11" fmla="*/ 201 h 674"/>
                <a:gd name="T12" fmla="*/ 520 w 1140"/>
                <a:gd name="T13" fmla="*/ 108 h 674"/>
                <a:gd name="T14" fmla="*/ 644 w 1140"/>
                <a:gd name="T15" fmla="*/ 70 h 674"/>
                <a:gd name="T16" fmla="*/ 838 w 1140"/>
                <a:gd name="T17" fmla="*/ 0 h 674"/>
                <a:gd name="T18" fmla="*/ 938 w 1140"/>
                <a:gd name="T19" fmla="*/ 8 h 674"/>
                <a:gd name="T20" fmla="*/ 993 w 1140"/>
                <a:gd name="T21" fmla="*/ 85 h 674"/>
                <a:gd name="T22" fmla="*/ 1062 w 1140"/>
                <a:gd name="T23" fmla="*/ 147 h 674"/>
                <a:gd name="T24" fmla="*/ 1078 w 1140"/>
                <a:gd name="T25" fmla="*/ 163 h 674"/>
                <a:gd name="T26" fmla="*/ 1109 w 1140"/>
                <a:gd name="T27" fmla="*/ 225 h 674"/>
                <a:gd name="T28" fmla="*/ 1140 w 1140"/>
                <a:gd name="T29" fmla="*/ 348 h 674"/>
                <a:gd name="T30" fmla="*/ 1101 w 1140"/>
                <a:gd name="T31" fmla="*/ 488 h 674"/>
                <a:gd name="T32" fmla="*/ 807 w 1140"/>
                <a:gd name="T33" fmla="*/ 612 h 674"/>
                <a:gd name="T34" fmla="*/ 458 w 1140"/>
                <a:gd name="T35" fmla="*/ 650 h 674"/>
                <a:gd name="T36" fmla="*/ 303 w 1140"/>
                <a:gd name="T37" fmla="*/ 674 h 674"/>
                <a:gd name="T38" fmla="*/ 25 w 1140"/>
                <a:gd name="T39" fmla="*/ 666 h 674"/>
                <a:gd name="T40" fmla="*/ 9 w 1140"/>
                <a:gd name="T41" fmla="*/ 612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0" h="674">
                  <a:moveTo>
                    <a:pt x="9" y="612"/>
                  </a:moveTo>
                  <a:cubicBezTo>
                    <a:pt x="42" y="548"/>
                    <a:pt x="70" y="482"/>
                    <a:pt x="102" y="418"/>
                  </a:cubicBezTo>
                  <a:cubicBezTo>
                    <a:pt x="105" y="411"/>
                    <a:pt x="113" y="409"/>
                    <a:pt x="118" y="403"/>
                  </a:cubicBezTo>
                  <a:cubicBezTo>
                    <a:pt x="151" y="361"/>
                    <a:pt x="188" y="324"/>
                    <a:pt x="226" y="286"/>
                  </a:cubicBezTo>
                  <a:cubicBezTo>
                    <a:pt x="253" y="259"/>
                    <a:pt x="291" y="230"/>
                    <a:pt x="327" y="217"/>
                  </a:cubicBezTo>
                  <a:cubicBezTo>
                    <a:pt x="347" y="210"/>
                    <a:pt x="389" y="201"/>
                    <a:pt x="389" y="201"/>
                  </a:cubicBezTo>
                  <a:cubicBezTo>
                    <a:pt x="434" y="171"/>
                    <a:pt x="476" y="139"/>
                    <a:pt x="520" y="108"/>
                  </a:cubicBezTo>
                  <a:cubicBezTo>
                    <a:pt x="541" y="93"/>
                    <a:pt x="612" y="80"/>
                    <a:pt x="644" y="70"/>
                  </a:cubicBezTo>
                  <a:cubicBezTo>
                    <a:pt x="715" y="47"/>
                    <a:pt x="762" y="16"/>
                    <a:pt x="838" y="0"/>
                  </a:cubicBezTo>
                  <a:cubicBezTo>
                    <a:pt x="871" y="3"/>
                    <a:pt x="905" y="1"/>
                    <a:pt x="938" y="8"/>
                  </a:cubicBezTo>
                  <a:cubicBezTo>
                    <a:pt x="948" y="10"/>
                    <a:pt x="981" y="73"/>
                    <a:pt x="993" y="85"/>
                  </a:cubicBezTo>
                  <a:cubicBezTo>
                    <a:pt x="1011" y="103"/>
                    <a:pt x="1048" y="133"/>
                    <a:pt x="1062" y="147"/>
                  </a:cubicBezTo>
                  <a:cubicBezTo>
                    <a:pt x="1067" y="152"/>
                    <a:pt x="1078" y="163"/>
                    <a:pt x="1078" y="163"/>
                  </a:cubicBezTo>
                  <a:cubicBezTo>
                    <a:pt x="1086" y="189"/>
                    <a:pt x="1090" y="206"/>
                    <a:pt x="1109" y="225"/>
                  </a:cubicBezTo>
                  <a:cubicBezTo>
                    <a:pt x="1122" y="266"/>
                    <a:pt x="1133" y="305"/>
                    <a:pt x="1140" y="348"/>
                  </a:cubicBezTo>
                  <a:cubicBezTo>
                    <a:pt x="1134" y="395"/>
                    <a:pt x="1127" y="447"/>
                    <a:pt x="1101" y="488"/>
                  </a:cubicBezTo>
                  <a:cubicBezTo>
                    <a:pt x="1039" y="586"/>
                    <a:pt x="910" y="602"/>
                    <a:pt x="807" y="612"/>
                  </a:cubicBezTo>
                  <a:cubicBezTo>
                    <a:pt x="692" y="638"/>
                    <a:pt x="576" y="642"/>
                    <a:pt x="458" y="650"/>
                  </a:cubicBezTo>
                  <a:cubicBezTo>
                    <a:pt x="406" y="658"/>
                    <a:pt x="354" y="663"/>
                    <a:pt x="303" y="674"/>
                  </a:cubicBezTo>
                  <a:cubicBezTo>
                    <a:pt x="210" y="671"/>
                    <a:pt x="117" y="674"/>
                    <a:pt x="25" y="666"/>
                  </a:cubicBezTo>
                  <a:cubicBezTo>
                    <a:pt x="0" y="664"/>
                    <a:pt x="3" y="626"/>
                    <a:pt x="9" y="612"/>
                  </a:cubicBezTo>
                  <a:close/>
                </a:path>
              </a:pathLst>
            </a:custGeom>
            <a:pattFill prst="dashUpDiag">
              <a:fgClr>
                <a:srgbClr val="33CCCC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09" name="Freeform 5">
              <a:extLst>
                <a:ext uri="{FF2B5EF4-FFF2-40B4-BE49-F238E27FC236}">
                  <a16:creationId xmlns:a16="http://schemas.microsoft.com/office/drawing/2014/main" id="{584D23AF-C9F6-4C17-B3CB-DD7A890E8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6362" y="822553"/>
              <a:ext cx="681038" cy="1087040"/>
            </a:xfrm>
            <a:custGeom>
              <a:avLst/>
              <a:gdLst>
                <a:gd name="T0" fmla="*/ 47 w 702"/>
                <a:gd name="T1" fmla="*/ 433 h 729"/>
                <a:gd name="T2" fmla="*/ 86 w 702"/>
                <a:gd name="T3" fmla="*/ 162 h 729"/>
                <a:gd name="T4" fmla="*/ 179 w 702"/>
                <a:gd name="T5" fmla="*/ 93 h 729"/>
                <a:gd name="T6" fmla="*/ 225 w 702"/>
                <a:gd name="T7" fmla="*/ 38 h 729"/>
                <a:gd name="T8" fmla="*/ 357 w 702"/>
                <a:gd name="T9" fmla="*/ 0 h 729"/>
                <a:gd name="T10" fmla="*/ 473 w 702"/>
                <a:gd name="T11" fmla="*/ 8 h 729"/>
                <a:gd name="T12" fmla="*/ 558 w 702"/>
                <a:gd name="T13" fmla="*/ 108 h 729"/>
                <a:gd name="T14" fmla="*/ 612 w 702"/>
                <a:gd name="T15" fmla="*/ 240 h 729"/>
                <a:gd name="T16" fmla="*/ 636 w 702"/>
                <a:gd name="T17" fmla="*/ 302 h 729"/>
                <a:gd name="T18" fmla="*/ 682 w 702"/>
                <a:gd name="T19" fmla="*/ 488 h 729"/>
                <a:gd name="T20" fmla="*/ 605 w 702"/>
                <a:gd name="T21" fmla="*/ 728 h 729"/>
                <a:gd name="T22" fmla="*/ 473 w 702"/>
                <a:gd name="T23" fmla="*/ 720 h 729"/>
                <a:gd name="T24" fmla="*/ 450 w 702"/>
                <a:gd name="T25" fmla="*/ 697 h 729"/>
                <a:gd name="T26" fmla="*/ 380 w 702"/>
                <a:gd name="T27" fmla="*/ 658 h 729"/>
                <a:gd name="T28" fmla="*/ 295 w 702"/>
                <a:gd name="T29" fmla="*/ 596 h 729"/>
                <a:gd name="T30" fmla="*/ 39 w 702"/>
                <a:gd name="T31" fmla="*/ 464 h 729"/>
                <a:gd name="T32" fmla="*/ 24 w 702"/>
                <a:gd name="T33" fmla="*/ 441 h 729"/>
                <a:gd name="T34" fmla="*/ 47 w 702"/>
                <a:gd name="T35" fmla="*/ 433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2" h="729">
                  <a:moveTo>
                    <a:pt x="47" y="433"/>
                  </a:moveTo>
                  <a:cubicBezTo>
                    <a:pt x="47" y="419"/>
                    <a:pt x="0" y="192"/>
                    <a:pt x="86" y="162"/>
                  </a:cubicBezTo>
                  <a:cubicBezTo>
                    <a:pt x="163" y="102"/>
                    <a:pt x="131" y="124"/>
                    <a:pt x="179" y="93"/>
                  </a:cubicBezTo>
                  <a:cubicBezTo>
                    <a:pt x="190" y="76"/>
                    <a:pt x="207" y="49"/>
                    <a:pt x="225" y="38"/>
                  </a:cubicBezTo>
                  <a:cubicBezTo>
                    <a:pt x="262" y="16"/>
                    <a:pt x="316" y="14"/>
                    <a:pt x="357" y="0"/>
                  </a:cubicBezTo>
                  <a:cubicBezTo>
                    <a:pt x="396" y="3"/>
                    <a:pt x="435" y="1"/>
                    <a:pt x="473" y="8"/>
                  </a:cubicBezTo>
                  <a:cubicBezTo>
                    <a:pt x="488" y="11"/>
                    <a:pt x="540" y="90"/>
                    <a:pt x="558" y="108"/>
                  </a:cubicBezTo>
                  <a:cubicBezTo>
                    <a:pt x="574" y="153"/>
                    <a:pt x="586" y="199"/>
                    <a:pt x="612" y="240"/>
                  </a:cubicBezTo>
                  <a:cubicBezTo>
                    <a:pt x="635" y="330"/>
                    <a:pt x="602" y="209"/>
                    <a:pt x="636" y="302"/>
                  </a:cubicBezTo>
                  <a:cubicBezTo>
                    <a:pt x="658" y="360"/>
                    <a:pt x="666" y="427"/>
                    <a:pt x="682" y="488"/>
                  </a:cubicBezTo>
                  <a:cubicBezTo>
                    <a:pt x="678" y="566"/>
                    <a:pt x="702" y="694"/>
                    <a:pt x="605" y="728"/>
                  </a:cubicBezTo>
                  <a:cubicBezTo>
                    <a:pt x="561" y="725"/>
                    <a:pt x="516" y="729"/>
                    <a:pt x="473" y="720"/>
                  </a:cubicBezTo>
                  <a:cubicBezTo>
                    <a:pt x="462" y="718"/>
                    <a:pt x="459" y="703"/>
                    <a:pt x="450" y="697"/>
                  </a:cubicBezTo>
                  <a:cubicBezTo>
                    <a:pt x="416" y="674"/>
                    <a:pt x="407" y="680"/>
                    <a:pt x="380" y="658"/>
                  </a:cubicBezTo>
                  <a:cubicBezTo>
                    <a:pt x="350" y="633"/>
                    <a:pt x="333" y="609"/>
                    <a:pt x="295" y="596"/>
                  </a:cubicBezTo>
                  <a:cubicBezTo>
                    <a:pt x="238" y="539"/>
                    <a:pt x="119" y="485"/>
                    <a:pt x="39" y="464"/>
                  </a:cubicBezTo>
                  <a:cubicBezTo>
                    <a:pt x="34" y="456"/>
                    <a:pt x="22" y="450"/>
                    <a:pt x="24" y="441"/>
                  </a:cubicBezTo>
                  <a:cubicBezTo>
                    <a:pt x="26" y="433"/>
                    <a:pt x="47" y="433"/>
                    <a:pt x="47" y="433"/>
                  </a:cubicBezTo>
                  <a:close/>
                </a:path>
              </a:pathLst>
            </a:custGeom>
            <a:pattFill prst="ltVert">
              <a:fgClr>
                <a:schemeClr val="accent1"/>
              </a:fgClr>
              <a:bgClr>
                <a:srgbClr val="FFFFFF"/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0" name="Line 6">
              <a:extLst>
                <a:ext uri="{FF2B5EF4-FFF2-40B4-BE49-F238E27FC236}">
                  <a16:creationId xmlns:a16="http://schemas.microsoft.com/office/drawing/2014/main" id="{96136799-FF1B-47D8-AFB6-C4993FEB8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64713" y="28404"/>
              <a:ext cx="0" cy="2171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1" name="Line 7">
              <a:extLst>
                <a:ext uri="{FF2B5EF4-FFF2-40B4-BE49-F238E27FC236}">
                  <a16:creationId xmlns:a16="http://schemas.microsoft.com/office/drawing/2014/main" id="{7467D4EF-3237-4876-A22F-C51FF43F7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59950" y="2195342"/>
              <a:ext cx="26289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2" name="Rectangle 8">
              <a:extLst>
                <a:ext uri="{FF2B5EF4-FFF2-40B4-BE49-F238E27FC236}">
                  <a16:creationId xmlns:a16="http://schemas.microsoft.com/office/drawing/2014/main" id="{CFD13D7A-C62A-4735-95E3-BC99AD20D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0563" y="151430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3" name="Rectangle 9">
              <a:extLst>
                <a:ext uri="{FF2B5EF4-FFF2-40B4-BE49-F238E27FC236}">
                  <a16:creationId xmlns:a16="http://schemas.microsoft.com/office/drawing/2014/main" id="{8D79F604-D3E1-4757-80F1-DE3725925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79163" y="134285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4" name="Rectangle 10">
              <a:extLst>
                <a:ext uri="{FF2B5EF4-FFF2-40B4-BE49-F238E27FC236}">
                  <a16:creationId xmlns:a16="http://schemas.microsoft.com/office/drawing/2014/main" id="{F014661B-2604-48CB-9DAD-40C9E1118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2013" y="151430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5" name="Rectangle 11">
              <a:extLst>
                <a:ext uri="{FF2B5EF4-FFF2-40B4-BE49-F238E27FC236}">
                  <a16:creationId xmlns:a16="http://schemas.microsoft.com/office/drawing/2014/main" id="{FE31683A-21A1-4749-9ADB-E4C59FAE7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3463" y="174290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6" name="Rectangle 12">
              <a:extLst>
                <a:ext uri="{FF2B5EF4-FFF2-40B4-BE49-F238E27FC236}">
                  <a16:creationId xmlns:a16="http://schemas.microsoft.com/office/drawing/2014/main" id="{12121A31-9DBB-4FA7-9E63-8C61E9923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3050" y="1509542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7" name="Rectangle 13">
              <a:extLst>
                <a:ext uri="{FF2B5EF4-FFF2-40B4-BE49-F238E27FC236}">
                  <a16:creationId xmlns:a16="http://schemas.microsoft.com/office/drawing/2014/main" id="{CA91B51E-FCF0-4358-8C27-A976C6EF6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113" y="168575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8" name="Oval 14">
              <a:extLst>
                <a:ext uri="{FF2B5EF4-FFF2-40B4-BE49-F238E27FC236}">
                  <a16:creationId xmlns:a16="http://schemas.microsoft.com/office/drawing/2014/main" id="{51BAF55D-DCC1-47E5-ABD7-25AA552DF1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79063" y="8856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19" name="Oval 15">
              <a:extLst>
                <a:ext uri="{FF2B5EF4-FFF2-40B4-BE49-F238E27FC236}">
                  <a16:creationId xmlns:a16="http://schemas.microsoft.com/office/drawing/2014/main" id="{BD726E44-BD15-4BCF-9274-5BE9A9815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93363" y="9999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0" name="Oval 16">
              <a:extLst>
                <a:ext uri="{FF2B5EF4-FFF2-40B4-BE49-F238E27FC236}">
                  <a16:creationId xmlns:a16="http://schemas.microsoft.com/office/drawing/2014/main" id="{25548022-73D0-4074-8CDD-EF4A62842B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1963" y="9428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1" name="Oval 17">
              <a:extLst>
                <a:ext uri="{FF2B5EF4-FFF2-40B4-BE49-F238E27FC236}">
                  <a16:creationId xmlns:a16="http://schemas.microsoft.com/office/drawing/2014/main" id="{37C1B766-A33F-414E-9C25-E4ABF3C2A2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0563" y="8856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2" name="Oval 18">
              <a:extLst>
                <a:ext uri="{FF2B5EF4-FFF2-40B4-BE49-F238E27FC236}">
                  <a16:creationId xmlns:a16="http://schemas.microsoft.com/office/drawing/2014/main" id="{595160A5-ECBC-4A30-8EB6-DDBBCEA445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1913" y="14000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3" name="Oval 19">
              <a:extLst>
                <a:ext uri="{FF2B5EF4-FFF2-40B4-BE49-F238E27FC236}">
                  <a16:creationId xmlns:a16="http://schemas.microsoft.com/office/drawing/2014/main" id="{B3C2E089-BED5-4136-851B-BFA65A3630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313" y="6570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4" name="Oval 20">
              <a:extLst>
                <a:ext uri="{FF2B5EF4-FFF2-40B4-BE49-F238E27FC236}">
                  <a16:creationId xmlns:a16="http://schemas.microsoft.com/office/drawing/2014/main" id="{2B0C4079-D7F0-405A-AABA-3BAD77162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7663" y="12285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5" name="Oval 21">
              <a:extLst>
                <a:ext uri="{FF2B5EF4-FFF2-40B4-BE49-F238E27FC236}">
                  <a16:creationId xmlns:a16="http://schemas.microsoft.com/office/drawing/2014/main" id="{97208E2B-FFED-4218-8145-8A228D7C9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50563" y="11142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6" name="Oval 22">
              <a:extLst>
                <a:ext uri="{FF2B5EF4-FFF2-40B4-BE49-F238E27FC236}">
                  <a16:creationId xmlns:a16="http://schemas.microsoft.com/office/drawing/2014/main" id="{ACF2D15D-0EAF-4BE5-89C5-411FB065C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313" y="10571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7" name="Oval 23">
              <a:extLst>
                <a:ext uri="{FF2B5EF4-FFF2-40B4-BE49-F238E27FC236}">
                  <a16:creationId xmlns:a16="http://schemas.microsoft.com/office/drawing/2014/main" id="{E797B7B2-94DD-4437-AAA9-278A9821F5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6213" y="15143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8" name="Oval 24">
              <a:extLst>
                <a:ext uri="{FF2B5EF4-FFF2-40B4-BE49-F238E27FC236}">
                  <a16:creationId xmlns:a16="http://schemas.microsoft.com/office/drawing/2014/main" id="{8E1FD6E0-3CBA-4FA9-BB73-28254FE23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4763" y="16857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29" name="Oval 25">
              <a:extLst>
                <a:ext uri="{FF2B5EF4-FFF2-40B4-BE49-F238E27FC236}">
                  <a16:creationId xmlns:a16="http://schemas.microsoft.com/office/drawing/2014/main" id="{1B2A84F7-651E-4B4E-9B73-448CB6A644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9113" y="6570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0" name="Rectangle 26">
              <a:extLst>
                <a:ext uri="{FF2B5EF4-FFF2-40B4-BE49-F238E27FC236}">
                  <a16:creationId xmlns:a16="http://schemas.microsoft.com/office/drawing/2014/main" id="{60F9FF8C-E3A5-4257-BD7F-8A9D8C4CC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07663" y="180005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1" name="Oval 27">
              <a:extLst>
                <a:ext uri="{FF2B5EF4-FFF2-40B4-BE49-F238E27FC236}">
                  <a16:creationId xmlns:a16="http://schemas.microsoft.com/office/drawing/2014/main" id="{FFA20CCD-5E1E-426B-8EED-AA9BD840D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313" y="8285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2" name="Oval 28">
              <a:extLst>
                <a:ext uri="{FF2B5EF4-FFF2-40B4-BE49-F238E27FC236}">
                  <a16:creationId xmlns:a16="http://schemas.microsoft.com/office/drawing/2014/main" id="{A2FAB918-E315-43D8-B0BA-B88A4B04A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6413" y="8856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3" name="Oval 29">
              <a:extLst>
                <a:ext uri="{FF2B5EF4-FFF2-40B4-BE49-F238E27FC236}">
                  <a16:creationId xmlns:a16="http://schemas.microsoft.com/office/drawing/2014/main" id="{E6BC8685-1146-42B0-B143-45C4955D6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7813" y="10571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4" name="Oval 30">
              <a:extLst>
                <a:ext uri="{FF2B5EF4-FFF2-40B4-BE49-F238E27FC236}">
                  <a16:creationId xmlns:a16="http://schemas.microsoft.com/office/drawing/2014/main" id="{19EC6F09-22D7-4D9E-85E2-9D7182B5E9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0663" y="12857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5" name="Oval 31">
              <a:extLst>
                <a:ext uri="{FF2B5EF4-FFF2-40B4-BE49-F238E27FC236}">
                  <a16:creationId xmlns:a16="http://schemas.microsoft.com/office/drawing/2014/main" id="{15CBD873-0EE2-4C63-85B7-9ADCF7BB8B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9263" y="13428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6" name="Oval 32">
              <a:extLst>
                <a:ext uri="{FF2B5EF4-FFF2-40B4-BE49-F238E27FC236}">
                  <a16:creationId xmlns:a16="http://schemas.microsoft.com/office/drawing/2014/main" id="{95A3E806-1C01-4F1B-8D65-633E42643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93563" y="145715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7" name="Oval 33">
              <a:extLst>
                <a:ext uri="{FF2B5EF4-FFF2-40B4-BE49-F238E27FC236}">
                  <a16:creationId xmlns:a16="http://schemas.microsoft.com/office/drawing/2014/main" id="{4F15CCEF-2949-41D2-A34E-4A280CEFE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6413" y="1171404"/>
              <a:ext cx="104775" cy="104775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8" name="Rectangle 34">
              <a:extLst>
                <a:ext uri="{FF2B5EF4-FFF2-40B4-BE49-F238E27FC236}">
                  <a16:creationId xmlns:a16="http://schemas.microsoft.com/office/drawing/2014/main" id="{D945CC35-04B9-4988-BE47-C7F6172766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4863" y="657054"/>
              <a:ext cx="104775" cy="104775"/>
            </a:xfrm>
            <a:prstGeom prst="rect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39" name="Freeform 35" descr="Wide downward diagonal">
              <a:extLst>
                <a:ext uri="{FF2B5EF4-FFF2-40B4-BE49-F238E27FC236}">
                  <a16:creationId xmlns:a16="http://schemas.microsoft.com/office/drawing/2014/main" id="{C3700B93-3DBD-48F0-AD94-5C84444A1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8081" y="591571"/>
              <a:ext cx="1314450" cy="1263253"/>
            </a:xfrm>
            <a:custGeom>
              <a:avLst/>
              <a:gdLst>
                <a:gd name="T0" fmla="*/ 12 w 1104"/>
                <a:gd name="T1" fmla="*/ 945 h 1061"/>
                <a:gd name="T2" fmla="*/ 51 w 1104"/>
                <a:gd name="T3" fmla="*/ 534 h 1061"/>
                <a:gd name="T4" fmla="*/ 66 w 1104"/>
                <a:gd name="T5" fmla="*/ 457 h 1061"/>
                <a:gd name="T6" fmla="*/ 268 w 1104"/>
                <a:gd name="T7" fmla="*/ 155 h 1061"/>
                <a:gd name="T8" fmla="*/ 360 w 1104"/>
                <a:gd name="T9" fmla="*/ 101 h 1061"/>
                <a:gd name="T10" fmla="*/ 430 w 1104"/>
                <a:gd name="T11" fmla="*/ 54 h 1061"/>
                <a:gd name="T12" fmla="*/ 647 w 1104"/>
                <a:gd name="T13" fmla="*/ 0 h 1061"/>
                <a:gd name="T14" fmla="*/ 879 w 1104"/>
                <a:gd name="T15" fmla="*/ 8 h 1061"/>
                <a:gd name="T16" fmla="*/ 949 w 1104"/>
                <a:gd name="T17" fmla="*/ 31 h 1061"/>
                <a:gd name="T18" fmla="*/ 1065 w 1104"/>
                <a:gd name="T19" fmla="*/ 54 h 1061"/>
                <a:gd name="T20" fmla="*/ 1104 w 1104"/>
                <a:gd name="T21" fmla="*/ 124 h 1061"/>
                <a:gd name="T22" fmla="*/ 1096 w 1104"/>
                <a:gd name="T23" fmla="*/ 349 h 1061"/>
                <a:gd name="T24" fmla="*/ 1057 w 1104"/>
                <a:gd name="T25" fmla="*/ 418 h 1061"/>
                <a:gd name="T26" fmla="*/ 771 w 1104"/>
                <a:gd name="T27" fmla="*/ 565 h 1061"/>
                <a:gd name="T28" fmla="*/ 693 w 1104"/>
                <a:gd name="T29" fmla="*/ 604 h 1061"/>
                <a:gd name="T30" fmla="*/ 624 w 1104"/>
                <a:gd name="T31" fmla="*/ 643 h 1061"/>
                <a:gd name="T32" fmla="*/ 453 w 1104"/>
                <a:gd name="T33" fmla="*/ 782 h 1061"/>
                <a:gd name="T34" fmla="*/ 399 w 1104"/>
                <a:gd name="T35" fmla="*/ 821 h 1061"/>
                <a:gd name="T36" fmla="*/ 275 w 1104"/>
                <a:gd name="T37" fmla="*/ 929 h 1061"/>
                <a:gd name="T38" fmla="*/ 144 w 1104"/>
                <a:gd name="T39" fmla="*/ 968 h 1061"/>
                <a:gd name="T40" fmla="*/ 120 w 1104"/>
                <a:gd name="T41" fmla="*/ 976 h 1061"/>
                <a:gd name="T42" fmla="*/ 182 w 1104"/>
                <a:gd name="T43" fmla="*/ 937 h 1061"/>
                <a:gd name="T44" fmla="*/ 198 w 1104"/>
                <a:gd name="T45" fmla="*/ 1030 h 1061"/>
                <a:gd name="T46" fmla="*/ 120 w 1104"/>
                <a:gd name="T47" fmla="*/ 1061 h 1061"/>
                <a:gd name="T48" fmla="*/ 20 w 1104"/>
                <a:gd name="T49" fmla="*/ 1022 h 1061"/>
                <a:gd name="T50" fmla="*/ 12 w 1104"/>
                <a:gd name="T51" fmla="*/ 945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04" h="1061">
                  <a:moveTo>
                    <a:pt x="12" y="945"/>
                  </a:moveTo>
                  <a:cubicBezTo>
                    <a:pt x="21" y="808"/>
                    <a:pt x="19" y="668"/>
                    <a:pt x="51" y="534"/>
                  </a:cubicBezTo>
                  <a:cubicBezTo>
                    <a:pt x="53" y="525"/>
                    <a:pt x="63" y="465"/>
                    <a:pt x="66" y="457"/>
                  </a:cubicBezTo>
                  <a:cubicBezTo>
                    <a:pt x="108" y="349"/>
                    <a:pt x="179" y="231"/>
                    <a:pt x="268" y="155"/>
                  </a:cubicBezTo>
                  <a:cubicBezTo>
                    <a:pt x="328" y="104"/>
                    <a:pt x="265" y="164"/>
                    <a:pt x="360" y="101"/>
                  </a:cubicBezTo>
                  <a:cubicBezTo>
                    <a:pt x="383" y="86"/>
                    <a:pt x="403" y="63"/>
                    <a:pt x="430" y="54"/>
                  </a:cubicBezTo>
                  <a:cubicBezTo>
                    <a:pt x="502" y="31"/>
                    <a:pt x="572" y="11"/>
                    <a:pt x="647" y="0"/>
                  </a:cubicBezTo>
                  <a:cubicBezTo>
                    <a:pt x="724" y="3"/>
                    <a:pt x="802" y="3"/>
                    <a:pt x="879" y="8"/>
                  </a:cubicBezTo>
                  <a:cubicBezTo>
                    <a:pt x="902" y="9"/>
                    <a:pt x="927" y="26"/>
                    <a:pt x="949" y="31"/>
                  </a:cubicBezTo>
                  <a:cubicBezTo>
                    <a:pt x="987" y="40"/>
                    <a:pt x="1026" y="48"/>
                    <a:pt x="1065" y="54"/>
                  </a:cubicBezTo>
                  <a:cubicBezTo>
                    <a:pt x="1080" y="78"/>
                    <a:pt x="1088" y="101"/>
                    <a:pt x="1104" y="124"/>
                  </a:cubicBezTo>
                  <a:cubicBezTo>
                    <a:pt x="1101" y="199"/>
                    <a:pt x="1101" y="274"/>
                    <a:pt x="1096" y="349"/>
                  </a:cubicBezTo>
                  <a:cubicBezTo>
                    <a:pt x="1094" y="375"/>
                    <a:pt x="1057" y="418"/>
                    <a:pt x="1057" y="418"/>
                  </a:cubicBezTo>
                  <a:cubicBezTo>
                    <a:pt x="1010" y="559"/>
                    <a:pt x="899" y="557"/>
                    <a:pt x="771" y="565"/>
                  </a:cubicBezTo>
                  <a:cubicBezTo>
                    <a:pt x="737" y="574"/>
                    <a:pt x="725" y="593"/>
                    <a:pt x="693" y="604"/>
                  </a:cubicBezTo>
                  <a:cubicBezTo>
                    <a:pt x="672" y="626"/>
                    <a:pt x="650" y="626"/>
                    <a:pt x="624" y="643"/>
                  </a:cubicBezTo>
                  <a:cubicBezTo>
                    <a:pt x="570" y="678"/>
                    <a:pt x="512" y="765"/>
                    <a:pt x="453" y="782"/>
                  </a:cubicBezTo>
                  <a:cubicBezTo>
                    <a:pt x="435" y="802"/>
                    <a:pt x="425" y="812"/>
                    <a:pt x="399" y="821"/>
                  </a:cubicBezTo>
                  <a:cubicBezTo>
                    <a:pt x="369" y="867"/>
                    <a:pt x="324" y="905"/>
                    <a:pt x="275" y="929"/>
                  </a:cubicBezTo>
                  <a:cubicBezTo>
                    <a:pt x="243" y="964"/>
                    <a:pt x="189" y="961"/>
                    <a:pt x="144" y="968"/>
                  </a:cubicBezTo>
                  <a:cubicBezTo>
                    <a:pt x="136" y="971"/>
                    <a:pt x="124" y="983"/>
                    <a:pt x="120" y="976"/>
                  </a:cubicBezTo>
                  <a:cubicBezTo>
                    <a:pt x="109" y="954"/>
                    <a:pt x="182" y="937"/>
                    <a:pt x="182" y="937"/>
                  </a:cubicBezTo>
                  <a:cubicBezTo>
                    <a:pt x="228" y="952"/>
                    <a:pt x="233" y="994"/>
                    <a:pt x="198" y="1030"/>
                  </a:cubicBezTo>
                  <a:cubicBezTo>
                    <a:pt x="178" y="1051"/>
                    <a:pt x="147" y="1054"/>
                    <a:pt x="120" y="1061"/>
                  </a:cubicBezTo>
                  <a:cubicBezTo>
                    <a:pt x="52" y="1053"/>
                    <a:pt x="57" y="1061"/>
                    <a:pt x="20" y="1022"/>
                  </a:cubicBezTo>
                  <a:cubicBezTo>
                    <a:pt x="0" y="966"/>
                    <a:pt x="0" y="992"/>
                    <a:pt x="12" y="945"/>
                  </a:cubicBezTo>
                  <a:close/>
                </a:path>
              </a:pathLst>
            </a:custGeom>
            <a:pattFill prst="wdDnDiag">
              <a:fgClr>
                <a:srgbClr val="FF99CC">
                  <a:alpha val="50000"/>
                </a:srgbClr>
              </a:fgClr>
              <a:bgClr>
                <a:srgbClr val="FFFFFF">
                  <a:alpha val="50000"/>
                </a:srgbClr>
              </a:bgClr>
            </a:patt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131806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Segmentation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7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876282" y="1417638"/>
            <a:ext cx="6154620" cy="197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440" y="3563171"/>
            <a:ext cx="4454212" cy="1938270"/>
          </a:xfrm>
          <a:prstGeom prst="rect">
            <a:avLst/>
          </a:prstGeom>
        </p:spPr>
      </p:pic>
      <p:pic>
        <p:nvPicPr>
          <p:cNvPr id="7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D41CF2DA-F651-4D7B-8AB1-61B3AAEDD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75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8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60" y="1996225"/>
            <a:ext cx="2768226" cy="2968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084" y="1047482"/>
            <a:ext cx="2588916" cy="4591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5797" y="965848"/>
            <a:ext cx="521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“Find your place campaign”</a:t>
            </a:r>
          </a:p>
        </p:txBody>
      </p:sp>
      <p:pic>
        <p:nvPicPr>
          <p:cNvPr id="8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D5C644C2-B432-4210-86DC-A33E1AE64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14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55" y="1468193"/>
            <a:ext cx="5546154" cy="3535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81256" y="781182"/>
            <a:ext cx="521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“Find your formula campaign”</a:t>
            </a:r>
          </a:p>
        </p:txBody>
      </p:sp>
      <p:pic>
        <p:nvPicPr>
          <p:cNvPr id="7" name="Picture 2" descr="The College of William &amp;amp; Mary School of Business - Virginia SHRM State  Council">
            <a:extLst>
              <a:ext uri="{FF2B5EF4-FFF2-40B4-BE49-F238E27FC236}">
                <a16:creationId xmlns:a16="http://schemas.microsoft.com/office/drawing/2014/main" id="{A2F21C26-F991-49FC-B6B1-20FD937DD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013" y="5723677"/>
            <a:ext cx="1959436" cy="12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13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4291</TotalTime>
  <Words>837</Words>
  <Application>Microsoft Office PowerPoint</Application>
  <PresentationFormat>Widescreen</PresentationFormat>
  <Paragraphs>153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Narrow</vt:lpstr>
      <vt:lpstr>Calibri</vt:lpstr>
      <vt:lpstr>Calibri Light</vt:lpstr>
      <vt:lpstr>Courier New</vt:lpstr>
      <vt:lpstr>Libre Franklin</vt:lpstr>
      <vt:lpstr>Palatino Linotype</vt:lpstr>
      <vt:lpstr>Wingdings</vt:lpstr>
      <vt:lpstr>Office Theme</vt:lpstr>
      <vt:lpstr>Big Data Week 12 Unsupervised learning and Text Mining</vt:lpstr>
      <vt:lpstr>Supervised learning: Prediction</vt:lpstr>
      <vt:lpstr>PowerPoint Presentation</vt:lpstr>
      <vt:lpstr>AutoML</vt:lpstr>
      <vt:lpstr>PowerPoint Presentation</vt:lpstr>
      <vt:lpstr>Unsupervised Learning</vt:lpstr>
      <vt:lpstr>Customer Segmentation</vt:lpstr>
      <vt:lpstr>PowerPoint Presentation</vt:lpstr>
      <vt:lpstr>PowerPoint Presentation</vt:lpstr>
      <vt:lpstr>K-means algorithm</vt:lpstr>
      <vt:lpstr>Measuring distance between two clusters</vt:lpstr>
      <vt:lpstr>PowerPoint Presentation</vt:lpstr>
      <vt:lpstr>Text Mining</vt:lpstr>
      <vt:lpstr>PowerPoint Presentation</vt:lpstr>
      <vt:lpstr>PowerPoint Presentation</vt:lpstr>
      <vt:lpstr>Select Data Source</vt:lpstr>
      <vt:lpstr>Text Normalization</vt:lpstr>
      <vt:lpstr>Tokenization</vt:lpstr>
      <vt:lpstr>Stemming</vt:lpstr>
      <vt:lpstr>Stop Words</vt:lpstr>
      <vt:lpstr>Multi-Word Features: N-grams</vt:lpstr>
      <vt:lpstr>Feature engineering</vt:lpstr>
      <vt:lpstr>Text Mining Features</vt:lpstr>
      <vt:lpstr>Word embeddings</vt:lpstr>
      <vt:lpstr>Text mining demo – Python  Yelp Reviews classifier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– Amazon Web Services Week 9</dc:title>
  <dc:creator>Castellanos Bueso, Arturo Castellanos</dc:creator>
  <cp:lastModifiedBy>Castellanos Bueso, Arturo Castellanos</cp:lastModifiedBy>
  <cp:revision>24</cp:revision>
  <dcterms:created xsi:type="dcterms:W3CDTF">2022-03-21T14:41:15Z</dcterms:created>
  <dcterms:modified xsi:type="dcterms:W3CDTF">2022-04-13T14:48:26Z</dcterms:modified>
</cp:coreProperties>
</file>